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jceuFJFx3t+WhPtCKgl05AKgVo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5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7" name="Google Shape;287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321564" y="251674"/>
            <a:ext cx="11548872" cy="164592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4379976" y="452842"/>
            <a:ext cx="6976872" cy="126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September 6, 2023</a:t>
            </a:r>
            <a:endParaRPr sz="4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841248" y="452842"/>
            <a:ext cx="2889504" cy="126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</a:pPr>
            <a:r>
              <a:rPr lang="en-US" sz="4800">
                <a:solidFill>
                  <a:schemeClr val="lt2"/>
                </a:solidFill>
              </a:rPr>
              <a:t>Demo</a:t>
            </a:r>
            <a:endParaRPr/>
          </a:p>
        </p:txBody>
      </p:sp>
      <p:cxnSp>
        <p:nvCxnSpPr>
          <p:cNvPr id="91" name="Google Shape;91;p1"/>
          <p:cNvCxnSpPr/>
          <p:nvPr/>
        </p:nvCxnSpPr>
        <p:spPr>
          <a:xfrm rot="10800000">
            <a:off x="4059936" y="623740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lt1">
                <a:alpha val="8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4216" y="2532171"/>
            <a:ext cx="11023567" cy="2596953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2502568" y="5257800"/>
            <a:ext cx="7525753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4400" b="0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ize</a:t>
            </a:r>
            <a:r>
              <a:rPr lang="en-US" sz="44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en-US" sz="4400" b="0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p.</a:t>
            </a:r>
            <a:r>
              <a:rPr lang="en-US" sz="44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info/delaware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>
            <a:spLocks noGrp="1"/>
          </p:cNvSpPr>
          <p:nvPr>
            <p:ph type="title"/>
          </p:nvPr>
        </p:nvSpPr>
        <p:spPr>
          <a:xfrm>
            <a:off x="73573" y="1219200"/>
            <a:ext cx="4540468" cy="4193627"/>
          </a:xfrm>
          <a:prstGeom prst="ellipse">
            <a:avLst/>
          </a:prstGeom>
          <a:solidFill>
            <a:srgbClr val="262626"/>
          </a:solidFill>
          <a:ln w="174625" cap="flat" cmpd="thinThick">
            <a:solidFill>
              <a:srgbClr val="2626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959"/>
              <a:buFont typeface="Calibri"/>
              <a:buNone/>
            </a:pPr>
            <a:r>
              <a:rPr lang="en-US" sz="3959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SizeUp Core Modules + Advanced Demographics</a:t>
            </a:r>
            <a:endParaRPr/>
          </a:p>
        </p:txBody>
      </p:sp>
      <p:grpSp>
        <p:nvGrpSpPr>
          <p:cNvPr id="216" name="Google Shape;216;p10"/>
          <p:cNvGrpSpPr/>
          <p:nvPr/>
        </p:nvGrpSpPr>
        <p:grpSpPr>
          <a:xfrm>
            <a:off x="5402317" y="379111"/>
            <a:ext cx="6138042" cy="6062988"/>
            <a:chOff x="0" y="740"/>
            <a:chExt cx="6138042" cy="6062988"/>
          </a:xfrm>
        </p:grpSpPr>
        <p:sp>
          <p:nvSpPr>
            <p:cNvPr id="217" name="Google Shape;217;p10"/>
            <p:cNvSpPr/>
            <p:nvPr/>
          </p:nvSpPr>
          <p:spPr>
            <a:xfrm>
              <a:off x="0" y="740"/>
              <a:ext cx="6138042" cy="1732282"/>
            </a:xfrm>
            <a:prstGeom prst="roundRect">
              <a:avLst>
                <a:gd name="adj" fmla="val 10000"/>
              </a:avLst>
            </a:prstGeom>
            <a:solidFill>
              <a:srgbClr val="DDEA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0"/>
            <p:cNvSpPr/>
            <p:nvPr/>
          </p:nvSpPr>
          <p:spPr>
            <a:xfrm rot="5400000">
              <a:off x="524015" y="390503"/>
              <a:ext cx="952755" cy="952755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0"/>
            <p:cNvSpPr/>
            <p:nvPr/>
          </p:nvSpPr>
          <p:spPr>
            <a:xfrm>
              <a:off x="2000786" y="740"/>
              <a:ext cx="4137255" cy="1732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0"/>
            <p:cNvSpPr txBox="1"/>
            <p:nvPr/>
          </p:nvSpPr>
          <p:spPr>
            <a:xfrm>
              <a:off x="2000786" y="740"/>
              <a:ext cx="4137255" cy="1732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3325" tIns="183325" rIns="183325" bIns="1833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US" sz="20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My Business Ranking </a:t>
              </a: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Objective data on how your business is performing versus industry competitors.</a:t>
              </a:r>
              <a:endParaRPr/>
            </a:p>
          </p:txBody>
        </p:sp>
        <p:sp>
          <p:nvSpPr>
            <p:cNvPr id="221" name="Google Shape;221;p10"/>
            <p:cNvSpPr/>
            <p:nvPr/>
          </p:nvSpPr>
          <p:spPr>
            <a:xfrm>
              <a:off x="0" y="2166093"/>
              <a:ext cx="6138042" cy="1732282"/>
            </a:xfrm>
            <a:prstGeom prst="roundRect">
              <a:avLst>
                <a:gd name="adj" fmla="val 10000"/>
              </a:avLst>
            </a:prstGeom>
            <a:solidFill>
              <a:srgbClr val="F3EA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0"/>
            <p:cNvSpPr/>
            <p:nvPr/>
          </p:nvSpPr>
          <p:spPr>
            <a:xfrm>
              <a:off x="524015" y="2555856"/>
              <a:ext cx="952755" cy="952755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0"/>
            <p:cNvSpPr/>
            <p:nvPr/>
          </p:nvSpPr>
          <p:spPr>
            <a:xfrm>
              <a:off x="2000786" y="2166093"/>
              <a:ext cx="4137255" cy="1732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0"/>
            <p:cNvSpPr txBox="1"/>
            <p:nvPr/>
          </p:nvSpPr>
          <p:spPr>
            <a:xfrm>
              <a:off x="2000786" y="2166093"/>
              <a:ext cx="4137255" cy="1732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3325" tIns="183325" rIns="183325" bIns="1833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US" sz="20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Competition</a:t>
              </a: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Analyze your business ecosystem to discover potential customers, suppliers and competitors. </a:t>
              </a:r>
              <a:endParaRPr/>
            </a:p>
          </p:txBody>
        </p:sp>
        <p:sp>
          <p:nvSpPr>
            <p:cNvPr id="225" name="Google Shape;225;p10"/>
            <p:cNvSpPr/>
            <p:nvPr/>
          </p:nvSpPr>
          <p:spPr>
            <a:xfrm>
              <a:off x="0" y="4331446"/>
              <a:ext cx="6138042" cy="1732282"/>
            </a:xfrm>
            <a:prstGeom prst="roundRect">
              <a:avLst>
                <a:gd name="adj" fmla="val 10000"/>
              </a:avLst>
            </a:prstGeom>
            <a:solidFill>
              <a:srgbClr val="FFE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0"/>
            <p:cNvSpPr/>
            <p:nvPr/>
          </p:nvSpPr>
          <p:spPr>
            <a:xfrm>
              <a:off x="524015" y="4721209"/>
              <a:ext cx="952755" cy="952755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0"/>
            <p:cNvSpPr/>
            <p:nvPr/>
          </p:nvSpPr>
          <p:spPr>
            <a:xfrm>
              <a:off x="2000786" y="4331446"/>
              <a:ext cx="4137255" cy="1732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0"/>
            <p:cNvSpPr txBox="1"/>
            <p:nvPr/>
          </p:nvSpPr>
          <p:spPr>
            <a:xfrm>
              <a:off x="2000786" y="4331446"/>
              <a:ext cx="4137255" cy="17322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3325" tIns="183325" rIns="183325" bIns="1833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US" sz="20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Advertising</a:t>
              </a: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Maximize your marketing dollar by more accurately targeting your ideal customers.</a:t>
              </a:r>
              <a:endParaRPr/>
            </a:p>
          </p:txBody>
        </p:sp>
      </p:grpSp>
      <p:sp>
        <p:nvSpPr>
          <p:cNvPr id="229" name="Google Shape;229;p10"/>
          <p:cNvSpPr txBox="1"/>
          <p:nvPr/>
        </p:nvSpPr>
        <p:spPr>
          <a:xfrm>
            <a:off x="-1" y="5712242"/>
            <a:ext cx="540231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4000" b="0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ize</a:t>
            </a:r>
            <a:r>
              <a:rPr lang="en-US" sz="40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en-US" sz="4000" b="0" i="0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p.</a:t>
            </a:r>
            <a:r>
              <a:rPr lang="en-US" sz="40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info/delaware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1"/>
          <p:cNvSpPr txBox="1">
            <a:spLocks noGrp="1"/>
          </p:cNvSpPr>
          <p:nvPr>
            <p:ph type="title"/>
          </p:nvPr>
        </p:nvSpPr>
        <p:spPr>
          <a:xfrm>
            <a:off x="609600" y="0"/>
            <a:ext cx="109728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High-quality business intelligence data</a:t>
            </a:r>
            <a:endParaRPr/>
          </a:p>
        </p:txBody>
      </p:sp>
      <p:grpSp>
        <p:nvGrpSpPr>
          <p:cNvPr id="235" name="Google Shape;235;p11"/>
          <p:cNvGrpSpPr/>
          <p:nvPr/>
        </p:nvGrpSpPr>
        <p:grpSpPr>
          <a:xfrm>
            <a:off x="3048603" y="686403"/>
            <a:ext cx="6094792" cy="6094792"/>
            <a:chOff x="2439003" y="603"/>
            <a:chExt cx="6094792" cy="6094792"/>
          </a:xfrm>
        </p:grpSpPr>
        <p:sp>
          <p:nvSpPr>
            <p:cNvPr id="236" name="Google Shape;236;p11"/>
            <p:cNvSpPr/>
            <p:nvPr/>
          </p:nvSpPr>
          <p:spPr>
            <a:xfrm>
              <a:off x="3795712" y="1357312"/>
              <a:ext cx="3381374" cy="3381374"/>
            </a:xfrm>
            <a:prstGeom prst="ellipse">
              <a:avLst/>
            </a:prstGeom>
            <a:solidFill>
              <a:srgbClr val="BBD6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1"/>
            <p:cNvSpPr txBox="1"/>
            <p:nvPr/>
          </p:nvSpPr>
          <p:spPr>
            <a:xfrm>
              <a:off x="4290903" y="1852503"/>
              <a:ext cx="2390992" cy="23909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2550" tIns="82550" rIns="82550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endParaRPr sz="6500" b="1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2275"/>
                </a:spcBef>
                <a:spcAft>
                  <a:spcPts val="0"/>
                </a:spcAft>
                <a:buClr>
                  <a:srgbClr val="7F7F7F"/>
                </a:buClr>
                <a:buSzPts val="6500"/>
                <a:buFont typeface="Calibri"/>
                <a:buNone/>
              </a:pPr>
              <a:r>
                <a:rPr lang="en-US" sz="6500" b="1" i="0" u="none" strike="noStrike" cap="non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65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11"/>
            <p:cNvSpPr/>
            <p:nvPr/>
          </p:nvSpPr>
          <p:spPr>
            <a:xfrm>
              <a:off x="4641056" y="603"/>
              <a:ext cx="1690687" cy="1690687"/>
            </a:xfrm>
            <a:prstGeom prst="ellipse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1"/>
            <p:cNvSpPr txBox="1"/>
            <p:nvPr/>
          </p:nvSpPr>
          <p:spPr>
            <a:xfrm>
              <a:off x="4888651" y="248198"/>
              <a:ext cx="1195497" cy="119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Demographic </a:t>
              </a:r>
              <a:endParaRPr/>
            </a:p>
          </p:txBody>
        </p:sp>
        <p:sp>
          <p:nvSpPr>
            <p:cNvPr id="240" name="Google Shape;240;p11"/>
            <p:cNvSpPr/>
            <p:nvPr/>
          </p:nvSpPr>
          <p:spPr>
            <a:xfrm>
              <a:off x="6198142" y="645569"/>
              <a:ext cx="1690687" cy="1690687"/>
            </a:xfrm>
            <a:prstGeom prst="ellipse">
              <a:avLst/>
            </a:prstGeom>
            <a:solidFill>
              <a:srgbClr val="92D05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1"/>
            <p:cNvSpPr txBox="1"/>
            <p:nvPr/>
          </p:nvSpPr>
          <p:spPr>
            <a:xfrm>
              <a:off x="6445737" y="893164"/>
              <a:ext cx="1195497" cy="119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Geographic</a:t>
              </a:r>
              <a:endParaRPr/>
            </a:p>
          </p:txBody>
        </p:sp>
        <p:sp>
          <p:nvSpPr>
            <p:cNvPr id="242" name="Google Shape;242;p11"/>
            <p:cNvSpPr/>
            <p:nvPr/>
          </p:nvSpPr>
          <p:spPr>
            <a:xfrm>
              <a:off x="6843108" y="2202656"/>
              <a:ext cx="1690687" cy="1690687"/>
            </a:xfrm>
            <a:prstGeom prst="ellipse">
              <a:avLst/>
            </a:prstGeom>
            <a:solidFill>
              <a:srgbClr val="548135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1"/>
            <p:cNvSpPr txBox="1"/>
            <p:nvPr/>
          </p:nvSpPr>
          <p:spPr>
            <a:xfrm>
              <a:off x="7090703" y="2450251"/>
              <a:ext cx="1195497" cy="119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Labor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11"/>
            <p:cNvSpPr/>
            <p:nvPr/>
          </p:nvSpPr>
          <p:spPr>
            <a:xfrm>
              <a:off x="6198142" y="3759742"/>
              <a:ext cx="1690687" cy="1690687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1"/>
            <p:cNvSpPr txBox="1"/>
            <p:nvPr/>
          </p:nvSpPr>
          <p:spPr>
            <a:xfrm>
              <a:off x="6445737" y="4007337"/>
              <a:ext cx="1195497" cy="119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Wage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11"/>
            <p:cNvSpPr/>
            <p:nvPr/>
          </p:nvSpPr>
          <p:spPr>
            <a:xfrm>
              <a:off x="4641056" y="4404708"/>
              <a:ext cx="1690687" cy="1690687"/>
            </a:xfrm>
            <a:prstGeom prst="ellipse">
              <a:avLst/>
            </a:prstGeom>
            <a:solidFill>
              <a:schemeClr val="accent6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1"/>
            <p:cNvSpPr txBox="1"/>
            <p:nvPr/>
          </p:nvSpPr>
          <p:spPr>
            <a:xfrm>
              <a:off x="4888651" y="4652303"/>
              <a:ext cx="1195497" cy="119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Cost 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1"/>
            <p:cNvSpPr/>
            <p:nvPr/>
          </p:nvSpPr>
          <p:spPr>
            <a:xfrm>
              <a:off x="3083969" y="3759742"/>
              <a:ext cx="1690687" cy="1690687"/>
            </a:xfrm>
            <a:prstGeom prst="ellips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1"/>
            <p:cNvSpPr txBox="1"/>
            <p:nvPr/>
          </p:nvSpPr>
          <p:spPr>
            <a:xfrm>
              <a:off x="3331564" y="4007337"/>
              <a:ext cx="1195497" cy="119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Consumer 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1"/>
            <p:cNvSpPr/>
            <p:nvPr/>
          </p:nvSpPr>
          <p:spPr>
            <a:xfrm>
              <a:off x="2439003" y="2202656"/>
              <a:ext cx="1690687" cy="1690687"/>
            </a:xfrm>
            <a:prstGeom prst="ellipse">
              <a:avLst/>
            </a:prstGeom>
            <a:solidFill>
              <a:srgbClr val="00B05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1"/>
            <p:cNvSpPr txBox="1"/>
            <p:nvPr/>
          </p:nvSpPr>
          <p:spPr>
            <a:xfrm>
              <a:off x="2686598" y="2450251"/>
              <a:ext cx="1195497" cy="119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Transport.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11"/>
            <p:cNvSpPr/>
            <p:nvPr/>
          </p:nvSpPr>
          <p:spPr>
            <a:xfrm>
              <a:off x="3083969" y="645569"/>
              <a:ext cx="1690687" cy="1690687"/>
            </a:xfrm>
            <a:prstGeom prst="ellipse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1"/>
            <p:cNvSpPr txBox="1"/>
            <p:nvPr/>
          </p:nvSpPr>
          <p:spPr>
            <a:xfrm>
              <a:off x="3331564" y="893164"/>
              <a:ext cx="1195497" cy="11954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Industry</a:t>
              </a:r>
              <a:endParaRPr/>
            </a:p>
          </p:txBody>
        </p:sp>
      </p:grpSp>
      <p:pic>
        <p:nvPicPr>
          <p:cNvPr id="254" name="Google Shape;25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41334" y="2972112"/>
            <a:ext cx="2709333" cy="989981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11"/>
          <p:cNvSpPr txBox="1"/>
          <p:nvPr/>
        </p:nvSpPr>
        <p:spPr>
          <a:xfrm>
            <a:off x="8893629" y="6329274"/>
            <a:ext cx="324340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F7CAAC"/>
                </a:solidFill>
                <a:latin typeface="Calibri"/>
                <a:ea typeface="Calibri"/>
                <a:cs typeface="Calibri"/>
                <a:sym typeface="Calibri"/>
              </a:rPr>
              <a:t>© SizeUp | Confidential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2"/>
          <p:cNvGrpSpPr/>
          <p:nvPr/>
        </p:nvGrpSpPr>
        <p:grpSpPr>
          <a:xfrm>
            <a:off x="5250658" y="686405"/>
            <a:ext cx="1690687" cy="1690687"/>
            <a:chOff x="3480792" y="452"/>
            <a:chExt cx="1268015" cy="1268015"/>
          </a:xfrm>
        </p:grpSpPr>
        <p:sp>
          <p:nvSpPr>
            <p:cNvPr id="261" name="Google Shape;261;p12"/>
            <p:cNvSpPr/>
            <p:nvPr/>
          </p:nvSpPr>
          <p:spPr>
            <a:xfrm>
              <a:off x="3480792" y="452"/>
              <a:ext cx="1268015" cy="1268015"/>
            </a:xfrm>
            <a:prstGeom prst="ellipse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2"/>
            <p:cNvSpPr/>
            <p:nvPr/>
          </p:nvSpPr>
          <p:spPr>
            <a:xfrm>
              <a:off x="3666488" y="186148"/>
              <a:ext cx="896623" cy="896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Demographic </a:t>
              </a:r>
              <a:endParaRPr/>
            </a:p>
          </p:txBody>
        </p:sp>
      </p:grpSp>
      <p:grpSp>
        <p:nvGrpSpPr>
          <p:cNvPr id="263" name="Google Shape;263;p12"/>
          <p:cNvGrpSpPr/>
          <p:nvPr/>
        </p:nvGrpSpPr>
        <p:grpSpPr>
          <a:xfrm>
            <a:off x="6807743" y="1331371"/>
            <a:ext cx="1690687" cy="1690687"/>
            <a:chOff x="4648606" y="484177"/>
            <a:chExt cx="1268015" cy="1268015"/>
          </a:xfrm>
        </p:grpSpPr>
        <p:sp>
          <p:nvSpPr>
            <p:cNvPr id="264" name="Google Shape;264;p12"/>
            <p:cNvSpPr/>
            <p:nvPr/>
          </p:nvSpPr>
          <p:spPr>
            <a:xfrm>
              <a:off x="4648606" y="484177"/>
              <a:ext cx="1268015" cy="1268015"/>
            </a:xfrm>
            <a:prstGeom prst="ellipse">
              <a:avLst/>
            </a:prstGeom>
            <a:solidFill>
              <a:srgbClr val="92D05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2"/>
            <p:cNvSpPr/>
            <p:nvPr/>
          </p:nvSpPr>
          <p:spPr>
            <a:xfrm>
              <a:off x="4834302" y="669873"/>
              <a:ext cx="896623" cy="896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Geographic</a:t>
              </a:r>
              <a:endParaRPr/>
            </a:p>
          </p:txBody>
        </p:sp>
      </p:grpSp>
      <p:grpSp>
        <p:nvGrpSpPr>
          <p:cNvPr id="266" name="Google Shape;266;p12"/>
          <p:cNvGrpSpPr/>
          <p:nvPr/>
        </p:nvGrpSpPr>
        <p:grpSpPr>
          <a:xfrm>
            <a:off x="7452710" y="2888458"/>
            <a:ext cx="1690687" cy="1690687"/>
            <a:chOff x="5132331" y="1651992"/>
            <a:chExt cx="1268015" cy="1268015"/>
          </a:xfrm>
        </p:grpSpPr>
        <p:sp>
          <p:nvSpPr>
            <p:cNvPr id="267" name="Google Shape;267;p12"/>
            <p:cNvSpPr/>
            <p:nvPr/>
          </p:nvSpPr>
          <p:spPr>
            <a:xfrm>
              <a:off x="5132331" y="1651992"/>
              <a:ext cx="1268015" cy="1268015"/>
            </a:xfrm>
            <a:prstGeom prst="ellipse">
              <a:avLst/>
            </a:prstGeom>
            <a:solidFill>
              <a:srgbClr val="548135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2"/>
            <p:cNvSpPr/>
            <p:nvPr/>
          </p:nvSpPr>
          <p:spPr>
            <a:xfrm>
              <a:off x="5318027" y="1837688"/>
              <a:ext cx="896623" cy="896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Labor</a:t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9" name="Google Shape;269;p12"/>
          <p:cNvGrpSpPr/>
          <p:nvPr/>
        </p:nvGrpSpPr>
        <p:grpSpPr>
          <a:xfrm>
            <a:off x="6807743" y="4445543"/>
            <a:ext cx="1690687" cy="1690687"/>
            <a:chOff x="4648606" y="2819806"/>
            <a:chExt cx="1268015" cy="1268015"/>
          </a:xfrm>
        </p:grpSpPr>
        <p:sp>
          <p:nvSpPr>
            <p:cNvPr id="270" name="Google Shape;270;p12"/>
            <p:cNvSpPr/>
            <p:nvPr/>
          </p:nvSpPr>
          <p:spPr>
            <a:xfrm>
              <a:off x="4648606" y="2819806"/>
              <a:ext cx="1268015" cy="1268015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2"/>
            <p:cNvSpPr/>
            <p:nvPr/>
          </p:nvSpPr>
          <p:spPr>
            <a:xfrm>
              <a:off x="4834302" y="3005502"/>
              <a:ext cx="896623" cy="896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Wage</a:t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2" name="Google Shape;272;p12"/>
          <p:cNvGrpSpPr/>
          <p:nvPr/>
        </p:nvGrpSpPr>
        <p:grpSpPr>
          <a:xfrm>
            <a:off x="5250658" y="5090510"/>
            <a:ext cx="1690687" cy="1690687"/>
            <a:chOff x="3480792" y="3303531"/>
            <a:chExt cx="1268015" cy="1268015"/>
          </a:xfrm>
        </p:grpSpPr>
        <p:sp>
          <p:nvSpPr>
            <p:cNvPr id="273" name="Google Shape;273;p12"/>
            <p:cNvSpPr/>
            <p:nvPr/>
          </p:nvSpPr>
          <p:spPr>
            <a:xfrm>
              <a:off x="3480792" y="3303531"/>
              <a:ext cx="1268015" cy="1268015"/>
            </a:xfrm>
            <a:prstGeom prst="ellipse">
              <a:avLst/>
            </a:prstGeom>
            <a:solidFill>
              <a:schemeClr val="accent6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2"/>
            <p:cNvSpPr/>
            <p:nvPr/>
          </p:nvSpPr>
          <p:spPr>
            <a:xfrm>
              <a:off x="3666488" y="3489227"/>
              <a:ext cx="896623" cy="896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Cost </a:t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5" name="Google Shape;275;p12"/>
          <p:cNvGrpSpPr/>
          <p:nvPr/>
        </p:nvGrpSpPr>
        <p:grpSpPr>
          <a:xfrm>
            <a:off x="3693571" y="4445543"/>
            <a:ext cx="1690687" cy="1690687"/>
            <a:chOff x="2312977" y="2819806"/>
            <a:chExt cx="1268015" cy="1268015"/>
          </a:xfrm>
        </p:grpSpPr>
        <p:sp>
          <p:nvSpPr>
            <p:cNvPr id="276" name="Google Shape;276;p12"/>
            <p:cNvSpPr/>
            <p:nvPr/>
          </p:nvSpPr>
          <p:spPr>
            <a:xfrm>
              <a:off x="2312977" y="2819806"/>
              <a:ext cx="1268015" cy="1268015"/>
            </a:xfrm>
            <a:prstGeom prst="ellipse">
              <a:avLst/>
            </a:prstGeom>
            <a:solidFill>
              <a:srgbClr val="0070C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2"/>
            <p:cNvSpPr/>
            <p:nvPr/>
          </p:nvSpPr>
          <p:spPr>
            <a:xfrm>
              <a:off x="2498673" y="3005502"/>
              <a:ext cx="896623" cy="896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Consumer </a:t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8" name="Google Shape;278;p12"/>
          <p:cNvGrpSpPr/>
          <p:nvPr/>
        </p:nvGrpSpPr>
        <p:grpSpPr>
          <a:xfrm>
            <a:off x="3048605" y="2888458"/>
            <a:ext cx="1690687" cy="1690687"/>
            <a:chOff x="1829252" y="1651992"/>
            <a:chExt cx="1268015" cy="1268015"/>
          </a:xfrm>
        </p:grpSpPr>
        <p:sp>
          <p:nvSpPr>
            <p:cNvPr id="279" name="Google Shape;279;p12"/>
            <p:cNvSpPr/>
            <p:nvPr/>
          </p:nvSpPr>
          <p:spPr>
            <a:xfrm>
              <a:off x="1829252" y="1651992"/>
              <a:ext cx="1268015" cy="1268015"/>
            </a:xfrm>
            <a:prstGeom prst="ellipse">
              <a:avLst/>
            </a:prstGeom>
            <a:solidFill>
              <a:srgbClr val="00B05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2"/>
            <p:cNvSpPr/>
            <p:nvPr/>
          </p:nvSpPr>
          <p:spPr>
            <a:xfrm>
              <a:off x="2014948" y="1837688"/>
              <a:ext cx="896623" cy="896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Transport.</a:t>
              </a:r>
              <a:endPara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1" name="Google Shape;281;p12"/>
          <p:cNvGrpSpPr/>
          <p:nvPr/>
        </p:nvGrpSpPr>
        <p:grpSpPr>
          <a:xfrm>
            <a:off x="3693571" y="1331371"/>
            <a:ext cx="1690687" cy="1690687"/>
            <a:chOff x="2312977" y="484177"/>
            <a:chExt cx="1268015" cy="1268015"/>
          </a:xfrm>
        </p:grpSpPr>
        <p:sp>
          <p:nvSpPr>
            <p:cNvPr id="282" name="Google Shape;282;p12"/>
            <p:cNvSpPr/>
            <p:nvPr/>
          </p:nvSpPr>
          <p:spPr>
            <a:xfrm>
              <a:off x="2312977" y="484177"/>
              <a:ext cx="1268015" cy="1268015"/>
            </a:xfrm>
            <a:prstGeom prst="ellipse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2"/>
            <p:cNvSpPr/>
            <p:nvPr/>
          </p:nvSpPr>
          <p:spPr>
            <a:xfrm>
              <a:off x="2498673" y="669873"/>
              <a:ext cx="896623" cy="896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Industry</a:t>
              </a:r>
              <a:endParaRPr/>
            </a:p>
          </p:txBody>
        </p:sp>
      </p:grpSp>
      <p:sp>
        <p:nvSpPr>
          <p:cNvPr id="284" name="Google Shape;284;p12"/>
          <p:cNvSpPr txBox="1"/>
          <p:nvPr/>
        </p:nvSpPr>
        <p:spPr>
          <a:xfrm>
            <a:off x="8893629" y="6329274"/>
            <a:ext cx="324340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7CAAC"/>
                </a:solidFill>
                <a:latin typeface="Calibri"/>
                <a:ea typeface="Calibri"/>
                <a:cs typeface="Calibri"/>
                <a:sym typeface="Calibri"/>
              </a:rPr>
              <a:t>© SizeUp | Confidential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3"/>
          <p:cNvSpPr txBox="1">
            <a:spLocks noGrp="1"/>
          </p:cNvSpPr>
          <p:nvPr>
            <p:ph type="title"/>
          </p:nvPr>
        </p:nvSpPr>
        <p:spPr>
          <a:xfrm>
            <a:off x="5680546" y="-186265"/>
            <a:ext cx="2794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667"/>
              <a:buFont typeface="Calibri"/>
              <a:buNone/>
            </a:pPr>
            <a:r>
              <a:rPr lang="en-US" sz="2667">
                <a:solidFill>
                  <a:srgbClr val="BFBFBF"/>
                </a:solidFill>
              </a:rPr>
              <a:t>Data Sources</a:t>
            </a:r>
            <a:endParaRPr/>
          </a:p>
        </p:txBody>
      </p:sp>
      <p:grpSp>
        <p:nvGrpSpPr>
          <p:cNvPr id="291" name="Google Shape;291;p13"/>
          <p:cNvGrpSpPr/>
          <p:nvPr/>
        </p:nvGrpSpPr>
        <p:grpSpPr>
          <a:xfrm>
            <a:off x="610939" y="406402"/>
            <a:ext cx="10970121" cy="6316132"/>
            <a:chOff x="1339" y="0"/>
            <a:chExt cx="10970121" cy="6316132"/>
          </a:xfrm>
        </p:grpSpPr>
        <p:sp>
          <p:nvSpPr>
            <p:cNvPr id="292" name="Google Shape;292;p13"/>
            <p:cNvSpPr/>
            <p:nvPr/>
          </p:nvSpPr>
          <p:spPr>
            <a:xfrm>
              <a:off x="1339" y="0"/>
              <a:ext cx="3482578" cy="6316132"/>
            </a:xfrm>
            <a:prstGeom prst="roundRect">
              <a:avLst>
                <a:gd name="adj" fmla="val 10000"/>
              </a:avLst>
            </a:prstGeom>
            <a:solidFill>
              <a:srgbClr val="CCD3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3"/>
            <p:cNvSpPr txBox="1"/>
            <p:nvPr/>
          </p:nvSpPr>
          <p:spPr>
            <a:xfrm>
              <a:off x="1339" y="0"/>
              <a:ext cx="3482578" cy="18948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650" tIns="247650" rIns="247650" bIns="247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endParaRPr sz="6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13"/>
            <p:cNvSpPr/>
            <p:nvPr/>
          </p:nvSpPr>
          <p:spPr>
            <a:xfrm>
              <a:off x="349597" y="1895148"/>
              <a:ext cx="2786062" cy="606401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5E81C9"/>
                </a:gs>
                <a:gs pos="50000">
                  <a:srgbClr val="3B70C9"/>
                </a:gs>
                <a:gs pos="100000">
                  <a:srgbClr val="2E60B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3"/>
            <p:cNvSpPr txBox="1"/>
            <p:nvPr/>
          </p:nvSpPr>
          <p:spPr>
            <a:xfrm>
              <a:off x="367358" y="1912909"/>
              <a:ext cx="2750540" cy="5708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100s of public data sources</a:t>
              </a:r>
              <a:endParaRPr/>
            </a:p>
          </p:txBody>
        </p:sp>
        <p:sp>
          <p:nvSpPr>
            <p:cNvPr id="296" name="Google Shape;296;p13"/>
            <p:cNvSpPr/>
            <p:nvPr/>
          </p:nvSpPr>
          <p:spPr>
            <a:xfrm>
              <a:off x="349597" y="2594841"/>
              <a:ext cx="2786062" cy="606401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5E81C9"/>
                </a:gs>
                <a:gs pos="50000">
                  <a:srgbClr val="3B70C9"/>
                </a:gs>
                <a:gs pos="100000">
                  <a:srgbClr val="2E60B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3"/>
            <p:cNvSpPr txBox="1"/>
            <p:nvPr/>
          </p:nvSpPr>
          <p:spPr>
            <a:xfrm>
              <a:off x="367358" y="2612602"/>
              <a:ext cx="2750540" cy="5708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Federal Business Filings</a:t>
              </a:r>
              <a:endParaRPr/>
            </a:p>
          </p:txBody>
        </p:sp>
        <p:sp>
          <p:nvSpPr>
            <p:cNvPr id="298" name="Google Shape;298;p13"/>
            <p:cNvSpPr/>
            <p:nvPr/>
          </p:nvSpPr>
          <p:spPr>
            <a:xfrm>
              <a:off x="349597" y="3294535"/>
              <a:ext cx="2786062" cy="606401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5E81C9"/>
                </a:gs>
                <a:gs pos="50000">
                  <a:srgbClr val="3B70C9"/>
                </a:gs>
                <a:gs pos="100000">
                  <a:srgbClr val="2E60B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13"/>
            <p:cNvSpPr txBox="1"/>
            <p:nvPr/>
          </p:nvSpPr>
          <p:spPr>
            <a:xfrm>
              <a:off x="367358" y="3312296"/>
              <a:ext cx="2750540" cy="5708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Professional Licenses</a:t>
              </a:r>
              <a:endParaRPr/>
            </a:p>
          </p:txBody>
        </p:sp>
        <p:sp>
          <p:nvSpPr>
            <p:cNvPr id="300" name="Google Shape;300;p13"/>
            <p:cNvSpPr/>
            <p:nvPr/>
          </p:nvSpPr>
          <p:spPr>
            <a:xfrm>
              <a:off x="349597" y="3994229"/>
              <a:ext cx="2786062" cy="606401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5E81C9"/>
                </a:gs>
                <a:gs pos="50000">
                  <a:srgbClr val="3B70C9"/>
                </a:gs>
                <a:gs pos="100000">
                  <a:srgbClr val="2E60B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3"/>
            <p:cNvSpPr txBox="1"/>
            <p:nvPr/>
          </p:nvSpPr>
          <p:spPr>
            <a:xfrm>
              <a:off x="367358" y="4011990"/>
              <a:ext cx="2750540" cy="5708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County Courthouse Filings </a:t>
              </a:r>
              <a:endParaRPr/>
            </a:p>
          </p:txBody>
        </p:sp>
        <p:sp>
          <p:nvSpPr>
            <p:cNvPr id="302" name="Google Shape;302;p13"/>
            <p:cNvSpPr/>
            <p:nvPr/>
          </p:nvSpPr>
          <p:spPr>
            <a:xfrm>
              <a:off x="349597" y="4693923"/>
              <a:ext cx="2786062" cy="606401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5E81C9"/>
                </a:gs>
                <a:gs pos="50000">
                  <a:srgbClr val="3B70C9"/>
                </a:gs>
                <a:gs pos="100000">
                  <a:srgbClr val="2E60B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13"/>
            <p:cNvSpPr txBox="1"/>
            <p:nvPr/>
          </p:nvSpPr>
          <p:spPr>
            <a:xfrm>
              <a:off x="367358" y="4711684"/>
              <a:ext cx="2750540" cy="5708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Annual Reports </a:t>
              </a:r>
              <a:endParaRPr/>
            </a:p>
          </p:txBody>
        </p:sp>
        <p:sp>
          <p:nvSpPr>
            <p:cNvPr id="304" name="Google Shape;304;p13"/>
            <p:cNvSpPr/>
            <p:nvPr/>
          </p:nvSpPr>
          <p:spPr>
            <a:xfrm>
              <a:off x="349597" y="5393616"/>
              <a:ext cx="2786062" cy="606401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5E81C9"/>
                </a:gs>
                <a:gs pos="50000">
                  <a:srgbClr val="3B70C9"/>
                </a:gs>
                <a:gs pos="100000">
                  <a:srgbClr val="2E60B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13"/>
            <p:cNvSpPr txBox="1"/>
            <p:nvPr/>
          </p:nvSpPr>
          <p:spPr>
            <a:xfrm>
              <a:off x="367358" y="5411377"/>
              <a:ext cx="2750540" cy="5708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14M+ Businesses</a:t>
              </a:r>
              <a:endParaRPr/>
            </a:p>
          </p:txBody>
        </p:sp>
        <p:sp>
          <p:nvSpPr>
            <p:cNvPr id="306" name="Google Shape;306;p13"/>
            <p:cNvSpPr/>
            <p:nvPr/>
          </p:nvSpPr>
          <p:spPr>
            <a:xfrm>
              <a:off x="3745110" y="0"/>
              <a:ext cx="3482578" cy="6316132"/>
            </a:xfrm>
            <a:prstGeom prst="roundRect">
              <a:avLst>
                <a:gd name="adj" fmla="val 10000"/>
              </a:avLst>
            </a:prstGeom>
            <a:solidFill>
              <a:srgbClr val="CCD3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3"/>
            <p:cNvSpPr txBox="1"/>
            <p:nvPr/>
          </p:nvSpPr>
          <p:spPr>
            <a:xfrm>
              <a:off x="3745110" y="0"/>
              <a:ext cx="3482578" cy="18948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650" tIns="247650" rIns="247650" bIns="247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endParaRPr sz="6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13"/>
            <p:cNvSpPr/>
            <p:nvPr/>
          </p:nvSpPr>
          <p:spPr>
            <a:xfrm>
              <a:off x="4093368" y="1895938"/>
              <a:ext cx="2786062" cy="327256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3"/>
            <p:cNvSpPr txBox="1"/>
            <p:nvPr/>
          </p:nvSpPr>
          <p:spPr>
            <a:xfrm>
              <a:off x="4102953" y="1905523"/>
              <a:ext cx="2766892" cy="308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US Census </a:t>
              </a:r>
              <a:endParaRPr/>
            </a:p>
          </p:txBody>
        </p:sp>
        <p:sp>
          <p:nvSpPr>
            <p:cNvPr id="310" name="Google Shape;310;p13"/>
            <p:cNvSpPr/>
            <p:nvPr/>
          </p:nvSpPr>
          <p:spPr>
            <a:xfrm>
              <a:off x="4093368" y="2273541"/>
              <a:ext cx="2786062" cy="327256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3"/>
            <p:cNvSpPr txBox="1"/>
            <p:nvPr/>
          </p:nvSpPr>
          <p:spPr>
            <a:xfrm>
              <a:off x="4102953" y="2283126"/>
              <a:ext cx="2766892" cy="308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Bureau of Labor Statistics  </a:t>
              </a:r>
              <a:endParaRPr/>
            </a:p>
          </p:txBody>
        </p:sp>
        <p:sp>
          <p:nvSpPr>
            <p:cNvPr id="312" name="Google Shape;312;p13"/>
            <p:cNvSpPr/>
            <p:nvPr/>
          </p:nvSpPr>
          <p:spPr>
            <a:xfrm>
              <a:off x="4093368" y="2651145"/>
              <a:ext cx="2786062" cy="327256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3"/>
            <p:cNvSpPr txBox="1"/>
            <p:nvPr/>
          </p:nvSpPr>
          <p:spPr>
            <a:xfrm>
              <a:off x="4102953" y="2660730"/>
              <a:ext cx="2766892" cy="308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Bureau of Economic Analysis </a:t>
              </a:r>
              <a:endParaRPr/>
            </a:p>
          </p:txBody>
        </p:sp>
        <p:sp>
          <p:nvSpPr>
            <p:cNvPr id="314" name="Google Shape;314;p13"/>
            <p:cNvSpPr/>
            <p:nvPr/>
          </p:nvSpPr>
          <p:spPr>
            <a:xfrm>
              <a:off x="4093368" y="3028748"/>
              <a:ext cx="2786062" cy="327256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3"/>
            <p:cNvSpPr txBox="1"/>
            <p:nvPr/>
          </p:nvSpPr>
          <p:spPr>
            <a:xfrm>
              <a:off x="4102953" y="3038333"/>
              <a:ext cx="2766892" cy="308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Internal Revenue Service </a:t>
              </a:r>
              <a:endParaRPr/>
            </a:p>
          </p:txBody>
        </p:sp>
        <p:sp>
          <p:nvSpPr>
            <p:cNvPr id="316" name="Google Shape;316;p13"/>
            <p:cNvSpPr/>
            <p:nvPr/>
          </p:nvSpPr>
          <p:spPr>
            <a:xfrm>
              <a:off x="4093368" y="3406351"/>
              <a:ext cx="2786062" cy="327256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3"/>
            <p:cNvSpPr txBox="1"/>
            <p:nvPr/>
          </p:nvSpPr>
          <p:spPr>
            <a:xfrm>
              <a:off x="4102953" y="3415936"/>
              <a:ext cx="2766892" cy="308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US Dept. HUD</a:t>
              </a:r>
              <a:endParaRPr/>
            </a:p>
          </p:txBody>
        </p:sp>
        <p:sp>
          <p:nvSpPr>
            <p:cNvPr id="318" name="Google Shape;318;p13"/>
            <p:cNvSpPr/>
            <p:nvPr/>
          </p:nvSpPr>
          <p:spPr>
            <a:xfrm>
              <a:off x="4093368" y="3783955"/>
              <a:ext cx="2786062" cy="327256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3"/>
            <p:cNvSpPr txBox="1"/>
            <p:nvPr/>
          </p:nvSpPr>
          <p:spPr>
            <a:xfrm>
              <a:off x="4102953" y="3793540"/>
              <a:ext cx="2766892" cy="308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U.S. Patent Office </a:t>
              </a:r>
              <a:endParaRPr/>
            </a:p>
          </p:txBody>
        </p:sp>
        <p:sp>
          <p:nvSpPr>
            <p:cNvPr id="320" name="Google Shape;320;p13"/>
            <p:cNvSpPr/>
            <p:nvPr/>
          </p:nvSpPr>
          <p:spPr>
            <a:xfrm>
              <a:off x="4093368" y="4161558"/>
              <a:ext cx="2786062" cy="327256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3"/>
            <p:cNvSpPr txBox="1"/>
            <p:nvPr/>
          </p:nvSpPr>
          <p:spPr>
            <a:xfrm>
              <a:off x="4102953" y="4171143"/>
              <a:ext cx="2766892" cy="308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United States Postal Service  </a:t>
              </a:r>
              <a:endParaRPr sz="1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13"/>
            <p:cNvSpPr/>
            <p:nvPr/>
          </p:nvSpPr>
          <p:spPr>
            <a:xfrm>
              <a:off x="4093368" y="4539161"/>
              <a:ext cx="2786062" cy="327256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3"/>
            <p:cNvSpPr txBox="1"/>
            <p:nvPr/>
          </p:nvSpPr>
          <p:spPr>
            <a:xfrm>
              <a:off x="4102953" y="4548746"/>
              <a:ext cx="2766892" cy="308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US EPA </a:t>
              </a:r>
              <a:endParaRPr/>
            </a:p>
          </p:txBody>
        </p:sp>
        <p:sp>
          <p:nvSpPr>
            <p:cNvPr id="324" name="Google Shape;324;p13"/>
            <p:cNvSpPr/>
            <p:nvPr/>
          </p:nvSpPr>
          <p:spPr>
            <a:xfrm>
              <a:off x="4093368" y="4916764"/>
              <a:ext cx="2786062" cy="327256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3"/>
            <p:cNvSpPr txBox="1"/>
            <p:nvPr/>
          </p:nvSpPr>
          <p:spPr>
            <a:xfrm>
              <a:off x="4102953" y="4926349"/>
              <a:ext cx="2766892" cy="308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Medicare statistics </a:t>
              </a:r>
              <a:endParaRPr/>
            </a:p>
          </p:txBody>
        </p:sp>
        <p:sp>
          <p:nvSpPr>
            <p:cNvPr id="326" name="Google Shape;326;p13"/>
            <p:cNvSpPr/>
            <p:nvPr/>
          </p:nvSpPr>
          <p:spPr>
            <a:xfrm>
              <a:off x="4093368" y="5294368"/>
              <a:ext cx="2786062" cy="327256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3"/>
            <p:cNvSpPr txBox="1"/>
            <p:nvPr/>
          </p:nvSpPr>
          <p:spPr>
            <a:xfrm>
              <a:off x="4102953" y="5303953"/>
              <a:ext cx="2766892" cy="308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Commercial Data Providers  </a:t>
              </a:r>
              <a:endParaRPr/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4093368" y="5671971"/>
              <a:ext cx="2786062" cy="327256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3"/>
            <p:cNvSpPr txBox="1"/>
            <p:nvPr/>
          </p:nvSpPr>
          <p:spPr>
            <a:xfrm>
              <a:off x="4102953" y="5681556"/>
              <a:ext cx="2766892" cy="3080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Internal</a:t>
              </a:r>
              <a:endParaRPr/>
            </a:p>
          </p:txBody>
        </p:sp>
        <p:sp>
          <p:nvSpPr>
            <p:cNvPr id="330" name="Google Shape;330;p13"/>
            <p:cNvSpPr/>
            <p:nvPr/>
          </p:nvSpPr>
          <p:spPr>
            <a:xfrm>
              <a:off x="7488882" y="0"/>
              <a:ext cx="3482578" cy="6316132"/>
            </a:xfrm>
            <a:prstGeom prst="roundRect">
              <a:avLst>
                <a:gd name="adj" fmla="val 10000"/>
              </a:avLst>
            </a:prstGeom>
            <a:solidFill>
              <a:srgbClr val="CCD3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3"/>
            <p:cNvSpPr txBox="1"/>
            <p:nvPr/>
          </p:nvSpPr>
          <p:spPr>
            <a:xfrm>
              <a:off x="7488882" y="0"/>
              <a:ext cx="3482578" cy="18948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650" tIns="247650" rIns="247650" bIns="247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endParaRPr sz="6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13"/>
            <p:cNvSpPr/>
            <p:nvPr/>
          </p:nvSpPr>
          <p:spPr>
            <a:xfrm>
              <a:off x="7837140" y="1896034"/>
              <a:ext cx="2786062" cy="730688"/>
            </a:xfrm>
            <a:prstGeom prst="roundRect">
              <a:avLst>
                <a:gd name="adj" fmla="val 1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3"/>
            <p:cNvSpPr txBox="1"/>
            <p:nvPr/>
          </p:nvSpPr>
          <p:spPr>
            <a:xfrm>
              <a:off x="7858541" y="1917435"/>
              <a:ext cx="2743260" cy="68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Google Maps</a:t>
              </a:r>
              <a:endParaRPr/>
            </a:p>
          </p:txBody>
        </p:sp>
        <p:sp>
          <p:nvSpPr>
            <p:cNvPr id="334" name="Google Shape;334;p13"/>
            <p:cNvSpPr/>
            <p:nvPr/>
          </p:nvSpPr>
          <p:spPr>
            <a:xfrm>
              <a:off x="7837140" y="2739136"/>
              <a:ext cx="2786062" cy="730688"/>
            </a:xfrm>
            <a:prstGeom prst="roundRect">
              <a:avLst>
                <a:gd name="adj" fmla="val 1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13"/>
            <p:cNvSpPr txBox="1"/>
            <p:nvPr/>
          </p:nvSpPr>
          <p:spPr>
            <a:xfrm>
              <a:off x="7858541" y="2760537"/>
              <a:ext cx="2743260" cy="68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Local Government</a:t>
              </a:r>
              <a:endParaRPr/>
            </a:p>
          </p:txBody>
        </p:sp>
        <p:sp>
          <p:nvSpPr>
            <p:cNvPr id="336" name="Google Shape;336;p13"/>
            <p:cNvSpPr/>
            <p:nvPr/>
          </p:nvSpPr>
          <p:spPr>
            <a:xfrm>
              <a:off x="7837140" y="3582238"/>
              <a:ext cx="2786062" cy="730688"/>
            </a:xfrm>
            <a:prstGeom prst="roundRect">
              <a:avLst>
                <a:gd name="adj" fmla="val 1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3"/>
            <p:cNvSpPr txBox="1"/>
            <p:nvPr/>
          </p:nvSpPr>
          <p:spPr>
            <a:xfrm>
              <a:off x="7858541" y="3603639"/>
              <a:ext cx="2743260" cy="68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Public</a:t>
              </a:r>
              <a:endParaRPr/>
            </a:p>
          </p:txBody>
        </p:sp>
        <p:sp>
          <p:nvSpPr>
            <p:cNvPr id="338" name="Google Shape;338;p13"/>
            <p:cNvSpPr/>
            <p:nvPr/>
          </p:nvSpPr>
          <p:spPr>
            <a:xfrm>
              <a:off x="7837140" y="4425340"/>
              <a:ext cx="2786062" cy="730688"/>
            </a:xfrm>
            <a:prstGeom prst="roundRect">
              <a:avLst>
                <a:gd name="adj" fmla="val 1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3"/>
            <p:cNvSpPr txBox="1"/>
            <p:nvPr/>
          </p:nvSpPr>
          <p:spPr>
            <a:xfrm>
              <a:off x="7858541" y="4446741"/>
              <a:ext cx="2743260" cy="68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Proprietary</a:t>
              </a:r>
              <a:endParaRPr/>
            </a:p>
          </p:txBody>
        </p:sp>
        <p:sp>
          <p:nvSpPr>
            <p:cNvPr id="340" name="Google Shape;340;p13"/>
            <p:cNvSpPr/>
            <p:nvPr/>
          </p:nvSpPr>
          <p:spPr>
            <a:xfrm>
              <a:off x="7837140" y="5268442"/>
              <a:ext cx="2786062" cy="730688"/>
            </a:xfrm>
            <a:prstGeom prst="roundRect">
              <a:avLst>
                <a:gd name="adj" fmla="val 1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3"/>
            <p:cNvSpPr txBox="1"/>
            <p:nvPr/>
          </p:nvSpPr>
          <p:spPr>
            <a:xfrm>
              <a:off x="7858541" y="5289843"/>
              <a:ext cx="2743260" cy="68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175" tIns="32375" rIns="43175" bIns="32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700"/>
                <a:buFont typeface="Calibri"/>
                <a:buNone/>
              </a:pPr>
              <a:r>
                <a:rPr lang="en-US" sz="17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Internal</a:t>
              </a:r>
              <a:endParaRPr/>
            </a:p>
          </p:txBody>
        </p:sp>
      </p:grpSp>
      <p:pic>
        <p:nvPicPr>
          <p:cNvPr id="342" name="Google Shape;342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02103" y="-21347"/>
            <a:ext cx="1078443" cy="42085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3" name="Google Shape;343;p13"/>
          <p:cNvGrpSpPr/>
          <p:nvPr/>
        </p:nvGrpSpPr>
        <p:grpSpPr>
          <a:xfrm>
            <a:off x="1433589" y="500138"/>
            <a:ext cx="1690687" cy="1690687"/>
            <a:chOff x="2312977" y="484177"/>
            <a:chExt cx="1268015" cy="1268015"/>
          </a:xfrm>
        </p:grpSpPr>
        <p:sp>
          <p:nvSpPr>
            <p:cNvPr id="344" name="Google Shape;344;p13"/>
            <p:cNvSpPr/>
            <p:nvPr/>
          </p:nvSpPr>
          <p:spPr>
            <a:xfrm>
              <a:off x="2312977" y="484177"/>
              <a:ext cx="1268015" cy="1268015"/>
            </a:xfrm>
            <a:prstGeom prst="ellipse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2498673" y="669873"/>
              <a:ext cx="896623" cy="896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Industry</a:t>
              </a:r>
              <a:endParaRPr/>
            </a:p>
          </p:txBody>
        </p:sp>
      </p:grpSp>
      <p:grpSp>
        <p:nvGrpSpPr>
          <p:cNvPr id="346" name="Google Shape;346;p13"/>
          <p:cNvGrpSpPr/>
          <p:nvPr/>
        </p:nvGrpSpPr>
        <p:grpSpPr>
          <a:xfrm>
            <a:off x="5252994" y="511643"/>
            <a:ext cx="1690687" cy="1690687"/>
            <a:chOff x="3480792" y="452"/>
            <a:chExt cx="1268015" cy="1268015"/>
          </a:xfrm>
        </p:grpSpPr>
        <p:sp>
          <p:nvSpPr>
            <p:cNvPr id="347" name="Google Shape;347;p13"/>
            <p:cNvSpPr/>
            <p:nvPr/>
          </p:nvSpPr>
          <p:spPr>
            <a:xfrm>
              <a:off x="3480792" y="452"/>
              <a:ext cx="1268015" cy="1268015"/>
            </a:xfrm>
            <a:prstGeom prst="ellipse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3666488" y="186148"/>
              <a:ext cx="896623" cy="896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Demographic </a:t>
              </a:r>
              <a:endParaRPr/>
            </a:p>
          </p:txBody>
        </p:sp>
      </p:grpSp>
      <p:grpSp>
        <p:nvGrpSpPr>
          <p:cNvPr id="349" name="Google Shape;349;p13"/>
          <p:cNvGrpSpPr/>
          <p:nvPr/>
        </p:nvGrpSpPr>
        <p:grpSpPr>
          <a:xfrm>
            <a:off x="8890543" y="511643"/>
            <a:ext cx="1690687" cy="1690687"/>
            <a:chOff x="4648606" y="484177"/>
            <a:chExt cx="1268015" cy="1268015"/>
          </a:xfrm>
        </p:grpSpPr>
        <p:sp>
          <p:nvSpPr>
            <p:cNvPr id="350" name="Google Shape;350;p13"/>
            <p:cNvSpPr/>
            <p:nvPr/>
          </p:nvSpPr>
          <p:spPr>
            <a:xfrm>
              <a:off x="4648606" y="484177"/>
              <a:ext cx="1268015" cy="1268015"/>
            </a:xfrm>
            <a:prstGeom prst="ellipse">
              <a:avLst/>
            </a:prstGeom>
            <a:solidFill>
              <a:srgbClr val="92D050">
                <a:alpha val="8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4834302" y="669873"/>
              <a:ext cx="896623" cy="8966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Geographic</a:t>
              </a:r>
              <a:endParaRPr/>
            </a:p>
          </p:txBody>
        </p:sp>
      </p:grpSp>
      <p:sp>
        <p:nvSpPr>
          <p:cNvPr id="352" name="Google Shape;352;p13"/>
          <p:cNvSpPr txBox="1"/>
          <p:nvPr/>
        </p:nvSpPr>
        <p:spPr>
          <a:xfrm>
            <a:off x="8893629" y="6329274"/>
            <a:ext cx="324340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7CAAC"/>
                </a:solidFill>
                <a:latin typeface="Calibri"/>
                <a:ea typeface="Calibri"/>
                <a:cs typeface="Calibri"/>
                <a:sym typeface="Calibri"/>
              </a:rPr>
              <a:t>© SizeUp | Confidential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/>
          <p:nvPr/>
        </p:nvSpPr>
        <p:spPr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3"/>
            </a:srgbClr>
          </a:solidFill>
          <a:ln w="127000" cap="sq" cmpd="thinThick">
            <a:solidFill>
              <a:srgbClr val="595959">
                <a:alpha val="80000"/>
              </a:srgb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alibri"/>
              <a:buNone/>
            </a:pPr>
            <a:r>
              <a:rPr lang="en-US" sz="4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United States</a:t>
            </a:r>
            <a:endParaRPr/>
          </a:p>
        </p:txBody>
      </p:sp>
      <p:cxnSp>
        <p:nvCxnSpPr>
          <p:cNvPr id="101" name="Google Shape;101;p2"/>
          <p:cNvCxnSpPr/>
          <p:nvPr/>
        </p:nvCxnSpPr>
        <p:spPr>
          <a:xfrm>
            <a:off x="1191126" y="3910267"/>
            <a:ext cx="2586790" cy="0"/>
          </a:xfrm>
          <a:prstGeom prst="straightConnector1">
            <a:avLst/>
          </a:prstGeom>
          <a:noFill/>
          <a:ln w="22225" cap="flat" cmpd="sng">
            <a:solidFill>
              <a:srgbClr val="D9D9D9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53822" y="624309"/>
            <a:ext cx="6553545" cy="5617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/>
          <p:nvPr/>
        </p:nvSpPr>
        <p:spPr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3"/>
            </a:srgbClr>
          </a:solidFill>
          <a:ln w="127000" cap="sq" cmpd="thinThick">
            <a:solidFill>
              <a:srgbClr val="595959">
                <a:alpha val="80000"/>
              </a:srgb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 txBox="1"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alibri"/>
              <a:buNone/>
            </a:pPr>
            <a:r>
              <a:rPr lang="en-US" sz="4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Northeast</a:t>
            </a:r>
            <a:endParaRPr/>
          </a:p>
        </p:txBody>
      </p:sp>
      <p:cxnSp>
        <p:nvCxnSpPr>
          <p:cNvPr id="110" name="Google Shape;110;p3"/>
          <p:cNvCxnSpPr/>
          <p:nvPr/>
        </p:nvCxnSpPr>
        <p:spPr>
          <a:xfrm>
            <a:off x="1191126" y="3910267"/>
            <a:ext cx="2586790" cy="0"/>
          </a:xfrm>
          <a:prstGeom prst="straightConnector1">
            <a:avLst/>
          </a:prstGeom>
          <a:noFill/>
          <a:ln w="22225" cap="flat" cmpd="sng">
            <a:solidFill>
              <a:srgbClr val="D9D9D9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11" name="Google Shape;11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53822" y="624309"/>
            <a:ext cx="6553544" cy="5617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/>
          <p:nvPr/>
        </p:nvSpPr>
        <p:spPr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3"/>
            </a:srgbClr>
          </a:solidFill>
          <a:ln w="127000" cap="sq" cmpd="thinThick">
            <a:solidFill>
              <a:srgbClr val="595959">
                <a:alpha val="80000"/>
              </a:srgb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/>
          <p:cNvSpPr txBox="1"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alibri"/>
              <a:buNone/>
            </a:pPr>
            <a:r>
              <a:rPr lang="en-US" sz="4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Delaware</a:t>
            </a:r>
            <a:endParaRPr/>
          </a:p>
        </p:txBody>
      </p:sp>
      <p:cxnSp>
        <p:nvCxnSpPr>
          <p:cNvPr id="119" name="Google Shape;119;p4"/>
          <p:cNvCxnSpPr/>
          <p:nvPr/>
        </p:nvCxnSpPr>
        <p:spPr>
          <a:xfrm>
            <a:off x="1191126" y="3910267"/>
            <a:ext cx="2586790" cy="0"/>
          </a:xfrm>
          <a:prstGeom prst="straightConnector1">
            <a:avLst/>
          </a:prstGeom>
          <a:noFill/>
          <a:ln w="22225" cap="flat" cmpd="sng">
            <a:solidFill>
              <a:srgbClr val="D9D9D9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20" name="Google Shape;12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53822" y="624309"/>
            <a:ext cx="6553543" cy="56173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B6F5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5"/>
          <p:cNvSpPr/>
          <p:nvPr/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8" name="Google Shape;128;p5" descr="A picture containing diagram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5853" y="643467"/>
            <a:ext cx="9860294" cy="55710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6"/>
          <p:cNvSpPr/>
          <p:nvPr/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6"/>
          <p:cNvSpPr txBox="1"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Why An Online Business Intelligence Tool?	</a:t>
            </a:r>
            <a:endParaRPr/>
          </a:p>
        </p:txBody>
      </p:sp>
      <p:grpSp>
        <p:nvGrpSpPr>
          <p:cNvPr id="136" name="Google Shape;136;p6"/>
          <p:cNvGrpSpPr/>
          <p:nvPr/>
        </p:nvGrpSpPr>
        <p:grpSpPr>
          <a:xfrm>
            <a:off x="1050535" y="2299190"/>
            <a:ext cx="10090929" cy="3411763"/>
            <a:chOff x="212335" y="470390"/>
            <a:chExt cx="10090929" cy="3411763"/>
          </a:xfrm>
        </p:grpSpPr>
        <p:sp>
          <p:nvSpPr>
            <p:cNvPr id="137" name="Google Shape;137;p6"/>
            <p:cNvSpPr/>
            <p:nvPr/>
          </p:nvSpPr>
          <p:spPr>
            <a:xfrm>
              <a:off x="212335" y="470390"/>
              <a:ext cx="1335915" cy="133591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6"/>
            <p:cNvSpPr/>
            <p:nvPr/>
          </p:nvSpPr>
          <p:spPr>
            <a:xfrm>
              <a:off x="492877" y="750932"/>
              <a:ext cx="774830" cy="77483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6"/>
            <p:cNvSpPr/>
            <p:nvPr/>
          </p:nvSpPr>
          <p:spPr>
            <a:xfrm>
              <a:off x="1834517" y="470390"/>
              <a:ext cx="3148942" cy="13359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6"/>
            <p:cNvSpPr txBox="1"/>
            <p:nvPr/>
          </p:nvSpPr>
          <p:spPr>
            <a:xfrm>
              <a:off x="1834517" y="470390"/>
              <a:ext cx="3148942" cy="13359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rPr lang="en-US" sz="23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Same data BIG businesses use to optimize decision-making</a:t>
              </a:r>
              <a:endParaRPr/>
            </a:p>
          </p:txBody>
        </p:sp>
        <p:sp>
          <p:nvSpPr>
            <p:cNvPr id="141" name="Google Shape;141;p6"/>
            <p:cNvSpPr/>
            <p:nvPr/>
          </p:nvSpPr>
          <p:spPr>
            <a:xfrm>
              <a:off x="5532139" y="470390"/>
              <a:ext cx="1335915" cy="133591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6"/>
            <p:cNvSpPr/>
            <p:nvPr/>
          </p:nvSpPr>
          <p:spPr>
            <a:xfrm>
              <a:off x="5812681" y="750932"/>
              <a:ext cx="774830" cy="77483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6"/>
            <p:cNvSpPr/>
            <p:nvPr/>
          </p:nvSpPr>
          <p:spPr>
            <a:xfrm>
              <a:off x="7154322" y="470390"/>
              <a:ext cx="3148942" cy="13359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6"/>
            <p:cNvSpPr txBox="1"/>
            <p:nvPr/>
          </p:nvSpPr>
          <p:spPr>
            <a:xfrm>
              <a:off x="7154322" y="470390"/>
              <a:ext cx="3148942" cy="13359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rPr lang="en-US" sz="23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Provides access after hours or weekends when businesses need it</a:t>
              </a:r>
              <a:endParaRPr/>
            </a:p>
          </p:txBody>
        </p:sp>
        <p:sp>
          <p:nvSpPr>
            <p:cNvPr id="145" name="Google Shape;145;p6"/>
            <p:cNvSpPr/>
            <p:nvPr/>
          </p:nvSpPr>
          <p:spPr>
            <a:xfrm>
              <a:off x="212335" y="2546238"/>
              <a:ext cx="1335915" cy="133591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6"/>
            <p:cNvSpPr/>
            <p:nvPr/>
          </p:nvSpPr>
          <p:spPr>
            <a:xfrm>
              <a:off x="492877" y="2826780"/>
              <a:ext cx="774830" cy="77483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1834517" y="2546238"/>
              <a:ext cx="3148942" cy="13359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6"/>
            <p:cNvSpPr txBox="1"/>
            <p:nvPr/>
          </p:nvSpPr>
          <p:spPr>
            <a:xfrm>
              <a:off x="1834517" y="2546238"/>
              <a:ext cx="3148942" cy="13359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rPr lang="en-US" sz="23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Simple to use</a:t>
              </a:r>
              <a:endParaRPr/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5532139" y="2546238"/>
              <a:ext cx="1335915" cy="1335915"/>
            </a:xfrm>
            <a:prstGeom prst="ellipse">
              <a:avLst/>
            </a:prstGeom>
            <a:solidFill>
              <a:srgbClr val="599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5812681" y="2826780"/>
              <a:ext cx="774830" cy="77483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7154322" y="2546238"/>
              <a:ext cx="3148942" cy="13359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6"/>
            <p:cNvSpPr txBox="1"/>
            <p:nvPr/>
          </p:nvSpPr>
          <p:spPr>
            <a:xfrm>
              <a:off x="7154322" y="2546238"/>
              <a:ext cx="3148942" cy="13359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rPr lang="en-US" sz="23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Report creator which can be used online to offline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oogle Shape;157;p7"/>
          <p:cNvGrpSpPr/>
          <p:nvPr/>
        </p:nvGrpSpPr>
        <p:grpSpPr>
          <a:xfrm>
            <a:off x="2032000" y="990599"/>
            <a:ext cx="8127999" cy="4876800"/>
            <a:chOff x="0" y="270933"/>
            <a:chExt cx="8127999" cy="4876800"/>
          </a:xfrm>
        </p:grpSpPr>
        <p:sp>
          <p:nvSpPr>
            <p:cNvPr id="158" name="Google Shape;158;p7"/>
            <p:cNvSpPr/>
            <p:nvPr/>
          </p:nvSpPr>
          <p:spPr>
            <a:xfrm>
              <a:off x="0" y="270933"/>
              <a:ext cx="4876800" cy="4876800"/>
            </a:xfrm>
            <a:prstGeom prst="pie">
              <a:avLst>
                <a:gd name="adj1" fmla="val 5400000"/>
                <a:gd name="adj2" fmla="val 16200000"/>
              </a:avLst>
            </a:prstGeom>
            <a:gradFill>
              <a:gsLst>
                <a:gs pos="0">
                  <a:srgbClr val="F7BCA2"/>
                </a:gs>
                <a:gs pos="50000">
                  <a:srgbClr val="F4B093"/>
                </a:gs>
                <a:gs pos="100000">
                  <a:srgbClr val="F7A47F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7"/>
            <p:cNvSpPr/>
            <p:nvPr/>
          </p:nvSpPr>
          <p:spPr>
            <a:xfrm>
              <a:off x="2438400" y="270933"/>
              <a:ext cx="5689599" cy="48768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7"/>
            <p:cNvSpPr txBox="1"/>
            <p:nvPr/>
          </p:nvSpPr>
          <p:spPr>
            <a:xfrm>
              <a:off x="2438400" y="270933"/>
              <a:ext cx="5689599" cy="14630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650" tIns="247650" rIns="247650" bIns="247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rPr lang="en-US" sz="6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Restaurants</a:t>
              </a:r>
              <a:endParaRPr/>
            </a:p>
          </p:txBody>
        </p:sp>
        <p:sp>
          <p:nvSpPr>
            <p:cNvPr id="161" name="Google Shape;161;p7"/>
            <p:cNvSpPr/>
            <p:nvPr/>
          </p:nvSpPr>
          <p:spPr>
            <a:xfrm>
              <a:off x="853441" y="1733976"/>
              <a:ext cx="3169916" cy="3169916"/>
            </a:xfrm>
            <a:prstGeom prst="pie">
              <a:avLst>
                <a:gd name="adj1" fmla="val 5400000"/>
                <a:gd name="adj2" fmla="val 16200000"/>
              </a:avLst>
            </a:prstGeom>
            <a:gradFill>
              <a:gsLst>
                <a:gs pos="0">
                  <a:srgbClr val="D1D1D1"/>
                </a:gs>
                <a:gs pos="50000">
                  <a:srgbClr val="C7C7C7"/>
                </a:gs>
                <a:gs pos="100000">
                  <a:srgbClr val="C0C0C0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2438400" y="1733976"/>
              <a:ext cx="5689599" cy="3169916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7"/>
            <p:cNvSpPr txBox="1"/>
            <p:nvPr/>
          </p:nvSpPr>
          <p:spPr>
            <a:xfrm>
              <a:off x="2438400" y="1733976"/>
              <a:ext cx="5689599" cy="14630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650" tIns="247650" rIns="247650" bIns="247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rPr lang="en-US" sz="6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Italian</a:t>
              </a:r>
              <a:endParaRPr/>
            </a:p>
          </p:txBody>
        </p:sp>
        <p:sp>
          <p:nvSpPr>
            <p:cNvPr id="164" name="Google Shape;164;p7"/>
            <p:cNvSpPr/>
            <p:nvPr/>
          </p:nvSpPr>
          <p:spPr>
            <a:xfrm>
              <a:off x="1706880" y="3197014"/>
              <a:ext cx="1463038" cy="1463038"/>
            </a:xfrm>
            <a:prstGeom prst="pie">
              <a:avLst>
                <a:gd name="adj1" fmla="val 5400000"/>
                <a:gd name="adj2" fmla="val 16200000"/>
              </a:avLst>
            </a:prstGeom>
            <a:gradFill>
              <a:gsLst>
                <a:gs pos="0">
                  <a:srgbClr val="FFDC9B"/>
                </a:gs>
                <a:gs pos="50000">
                  <a:srgbClr val="FFD68D"/>
                </a:gs>
                <a:gs pos="100000">
                  <a:srgbClr val="FFD478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7"/>
            <p:cNvSpPr/>
            <p:nvPr/>
          </p:nvSpPr>
          <p:spPr>
            <a:xfrm>
              <a:off x="2438400" y="3197014"/>
              <a:ext cx="5689599" cy="1463038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7"/>
            <p:cNvSpPr txBox="1"/>
            <p:nvPr/>
          </p:nvSpPr>
          <p:spPr>
            <a:xfrm>
              <a:off x="2438400" y="3197014"/>
              <a:ext cx="5689599" cy="14630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47650" tIns="247650" rIns="247650" bIns="247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rPr lang="en-US" sz="65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Pizza</a:t>
              </a:r>
              <a:endParaRPr/>
            </a:p>
          </p:txBody>
        </p:sp>
      </p:grpSp>
      <p:sp>
        <p:nvSpPr>
          <p:cNvPr id="167" name="Google Shape;167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Retail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oogle Shape;172;p8"/>
          <p:cNvGrpSpPr/>
          <p:nvPr/>
        </p:nvGrpSpPr>
        <p:grpSpPr>
          <a:xfrm>
            <a:off x="2032000" y="990599"/>
            <a:ext cx="8127999" cy="4876800"/>
            <a:chOff x="0" y="270933"/>
            <a:chExt cx="8127999" cy="4876800"/>
          </a:xfrm>
        </p:grpSpPr>
        <p:sp>
          <p:nvSpPr>
            <p:cNvPr id="173" name="Google Shape;173;p8"/>
            <p:cNvSpPr/>
            <p:nvPr/>
          </p:nvSpPr>
          <p:spPr>
            <a:xfrm>
              <a:off x="0" y="270933"/>
              <a:ext cx="4876800" cy="4876800"/>
            </a:xfrm>
            <a:prstGeom prst="pie">
              <a:avLst>
                <a:gd name="adj1" fmla="val 5400000"/>
                <a:gd name="adj2" fmla="val 16200000"/>
              </a:avLst>
            </a:prstGeom>
            <a:gradFill>
              <a:gsLst>
                <a:gs pos="0">
                  <a:srgbClr val="AFCAE9"/>
                </a:gs>
                <a:gs pos="50000">
                  <a:srgbClr val="A0C1E4"/>
                </a:gs>
                <a:gs pos="100000">
                  <a:srgbClr val="8FB8E4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8"/>
            <p:cNvSpPr/>
            <p:nvPr/>
          </p:nvSpPr>
          <p:spPr>
            <a:xfrm>
              <a:off x="2438400" y="270933"/>
              <a:ext cx="5689599" cy="48768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8"/>
            <p:cNvSpPr txBox="1"/>
            <p:nvPr/>
          </p:nvSpPr>
          <p:spPr>
            <a:xfrm>
              <a:off x="2438400" y="270933"/>
              <a:ext cx="5689599" cy="14630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6675" tIns="186675" rIns="186675" bIns="1866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900"/>
                <a:buFont typeface="Calibri"/>
                <a:buNone/>
              </a:pPr>
              <a:r>
                <a:rPr lang="en-US" sz="49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Automotive</a:t>
              </a:r>
              <a:endParaRPr/>
            </a:p>
          </p:txBody>
        </p:sp>
        <p:sp>
          <p:nvSpPr>
            <p:cNvPr id="176" name="Google Shape;176;p8"/>
            <p:cNvSpPr/>
            <p:nvPr/>
          </p:nvSpPr>
          <p:spPr>
            <a:xfrm>
              <a:off x="853441" y="1733976"/>
              <a:ext cx="3169916" cy="3169916"/>
            </a:xfrm>
            <a:prstGeom prst="pie">
              <a:avLst>
                <a:gd name="adj1" fmla="val 5400000"/>
                <a:gd name="adj2" fmla="val 16200000"/>
              </a:avLst>
            </a:prstGeom>
            <a:gradFill>
              <a:gsLst>
                <a:gs pos="0">
                  <a:srgbClr val="A9DEC2"/>
                </a:gs>
                <a:gs pos="50000">
                  <a:srgbClr val="9BD8B7"/>
                </a:gs>
                <a:gs pos="100000">
                  <a:srgbClr val="89D6AD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8"/>
            <p:cNvSpPr/>
            <p:nvPr/>
          </p:nvSpPr>
          <p:spPr>
            <a:xfrm>
              <a:off x="2438400" y="1733976"/>
              <a:ext cx="5689599" cy="3169916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4CC38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8"/>
            <p:cNvSpPr txBox="1"/>
            <p:nvPr/>
          </p:nvSpPr>
          <p:spPr>
            <a:xfrm>
              <a:off x="2438400" y="1733976"/>
              <a:ext cx="5689599" cy="14630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6675" tIns="186675" rIns="186675" bIns="1866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900"/>
                <a:buFont typeface="Calibri"/>
                <a:buNone/>
              </a:pPr>
              <a:r>
                <a:rPr lang="en-US" sz="49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Vehicle Maintenance</a:t>
              </a:r>
              <a:endParaRPr/>
            </a:p>
          </p:txBody>
        </p:sp>
        <p:sp>
          <p:nvSpPr>
            <p:cNvPr id="179" name="Google Shape;179;p8"/>
            <p:cNvSpPr/>
            <p:nvPr/>
          </p:nvSpPr>
          <p:spPr>
            <a:xfrm>
              <a:off x="1706880" y="3197014"/>
              <a:ext cx="1463038" cy="1463038"/>
            </a:xfrm>
            <a:prstGeom prst="pie">
              <a:avLst>
                <a:gd name="adj1" fmla="val 5400000"/>
                <a:gd name="adj2" fmla="val 16200000"/>
              </a:avLst>
            </a:prstGeom>
            <a:gradFill>
              <a:gsLst>
                <a:gs pos="0">
                  <a:srgbClr val="B3D3A4"/>
                </a:gs>
                <a:gs pos="50000">
                  <a:srgbClr val="A7CC97"/>
                </a:gs>
                <a:gs pos="100000">
                  <a:srgbClr val="9AC784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"/>
            <p:cNvSpPr/>
            <p:nvPr/>
          </p:nvSpPr>
          <p:spPr>
            <a:xfrm>
              <a:off x="2438400" y="3197014"/>
              <a:ext cx="5689599" cy="1463038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rgbClr val="6FAB4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8"/>
            <p:cNvSpPr txBox="1"/>
            <p:nvPr/>
          </p:nvSpPr>
          <p:spPr>
            <a:xfrm>
              <a:off x="2438400" y="3197014"/>
              <a:ext cx="5689599" cy="14630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86675" tIns="186675" rIns="186675" bIns="1866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900"/>
                <a:buFont typeface="Calibri"/>
                <a:buNone/>
              </a:pPr>
              <a:r>
                <a:rPr lang="en-US" sz="49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Motor Repair</a:t>
              </a:r>
              <a:endParaRPr/>
            </a:p>
          </p:txBody>
        </p:sp>
      </p:grpSp>
      <p:sp>
        <p:nvSpPr>
          <p:cNvPr id="182" name="Google Shape;182;p8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Transportation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oogle Shape;187;p9"/>
          <p:cNvGrpSpPr/>
          <p:nvPr/>
        </p:nvGrpSpPr>
        <p:grpSpPr>
          <a:xfrm>
            <a:off x="1176951" y="253810"/>
            <a:ext cx="10153200" cy="6387169"/>
            <a:chOff x="809088" y="54113"/>
            <a:chExt cx="10153200" cy="6387169"/>
          </a:xfrm>
        </p:grpSpPr>
        <p:sp>
          <p:nvSpPr>
            <p:cNvPr id="188" name="Google Shape;188;p9"/>
            <p:cNvSpPr/>
            <p:nvPr/>
          </p:nvSpPr>
          <p:spPr>
            <a:xfrm rot="5400000">
              <a:off x="1444349" y="962236"/>
              <a:ext cx="819223" cy="932656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rgbClr val="C3D4EB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>
              <a:off x="809088" y="54113"/>
              <a:ext cx="2888199" cy="965317"/>
            </a:xfrm>
            <a:prstGeom prst="roundRect">
              <a:avLst>
                <a:gd name="adj" fmla="val 16670"/>
              </a:avLst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 txBox="1"/>
            <p:nvPr/>
          </p:nvSpPr>
          <p:spPr>
            <a:xfrm>
              <a:off x="856219" y="101244"/>
              <a:ext cx="2793937" cy="871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5725" tIns="125725" rIns="125725" bIns="12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300"/>
                <a:buFont typeface="Calibri"/>
                <a:buNone/>
              </a:pPr>
              <a:r>
                <a:rPr lang="en-US" sz="3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Nation</a:t>
              </a: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2406694" y="135666"/>
              <a:ext cx="1003018" cy="7802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9"/>
            <p:cNvSpPr/>
            <p:nvPr/>
          </p:nvSpPr>
          <p:spPr>
            <a:xfrm rot="5400000">
              <a:off x="2939436" y="2046607"/>
              <a:ext cx="819223" cy="932656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rgbClr val="CCE7EB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9"/>
            <p:cNvSpPr/>
            <p:nvPr/>
          </p:nvSpPr>
          <p:spPr>
            <a:xfrm>
              <a:off x="2314686" y="1138483"/>
              <a:ext cx="2888199" cy="965317"/>
            </a:xfrm>
            <a:prstGeom prst="roundRect">
              <a:avLst>
                <a:gd name="adj" fmla="val 16670"/>
              </a:avLst>
            </a:prstGeom>
            <a:solidFill>
              <a:srgbClr val="53C1CE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9"/>
            <p:cNvSpPr txBox="1"/>
            <p:nvPr/>
          </p:nvSpPr>
          <p:spPr>
            <a:xfrm>
              <a:off x="2361817" y="1185614"/>
              <a:ext cx="2793937" cy="871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5725" tIns="125725" rIns="125725" bIns="12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300"/>
                <a:buFont typeface="Calibri"/>
                <a:buNone/>
              </a:pPr>
              <a:r>
                <a:rPr lang="en-US" sz="3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State</a:t>
              </a:r>
              <a:endParaRPr/>
            </a:p>
          </p:txBody>
        </p:sp>
        <p:sp>
          <p:nvSpPr>
            <p:cNvPr id="195" name="Google Shape;195;p9"/>
            <p:cNvSpPr/>
            <p:nvPr/>
          </p:nvSpPr>
          <p:spPr>
            <a:xfrm>
              <a:off x="3912292" y="1220036"/>
              <a:ext cx="1003018" cy="7802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9"/>
            <p:cNvSpPr/>
            <p:nvPr/>
          </p:nvSpPr>
          <p:spPr>
            <a:xfrm rot="5400000">
              <a:off x="4402999" y="3120467"/>
              <a:ext cx="819223" cy="932656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rgbClr val="D6EBE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9"/>
            <p:cNvSpPr/>
            <p:nvPr/>
          </p:nvSpPr>
          <p:spPr>
            <a:xfrm>
              <a:off x="3820284" y="2222854"/>
              <a:ext cx="2888199" cy="965317"/>
            </a:xfrm>
            <a:prstGeom prst="roundRect">
              <a:avLst>
                <a:gd name="adj" fmla="val 16670"/>
              </a:avLst>
            </a:prstGeom>
            <a:solidFill>
              <a:srgbClr val="4EC7A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 txBox="1"/>
            <p:nvPr/>
          </p:nvSpPr>
          <p:spPr>
            <a:xfrm>
              <a:off x="3867415" y="2269985"/>
              <a:ext cx="2793937" cy="871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5725" tIns="125725" rIns="125725" bIns="12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300"/>
                <a:buFont typeface="Calibri"/>
                <a:buNone/>
              </a:pPr>
              <a:r>
                <a:rPr lang="en-US" sz="3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Metro</a:t>
              </a: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>
              <a:off x="5417890" y="2304406"/>
              <a:ext cx="1003018" cy="7802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9"/>
            <p:cNvSpPr/>
            <p:nvPr/>
          </p:nvSpPr>
          <p:spPr>
            <a:xfrm rot="5400000">
              <a:off x="5982156" y="4215348"/>
              <a:ext cx="819223" cy="932656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rgbClr val="DFEEE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9"/>
            <p:cNvSpPr/>
            <p:nvPr/>
          </p:nvSpPr>
          <p:spPr>
            <a:xfrm>
              <a:off x="5325882" y="3307224"/>
              <a:ext cx="2888199" cy="965317"/>
            </a:xfrm>
            <a:prstGeom prst="roundRect">
              <a:avLst>
                <a:gd name="adj" fmla="val 16670"/>
              </a:avLst>
            </a:prstGeom>
            <a:solidFill>
              <a:srgbClr val="49C07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9"/>
            <p:cNvSpPr txBox="1"/>
            <p:nvPr/>
          </p:nvSpPr>
          <p:spPr>
            <a:xfrm>
              <a:off x="5373013" y="3354355"/>
              <a:ext cx="2793937" cy="871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5725" tIns="125725" rIns="125725" bIns="12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300"/>
                <a:buFont typeface="Calibri"/>
                <a:buNone/>
              </a:pPr>
              <a:r>
                <a:rPr lang="en-US" sz="3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County</a:t>
              </a:r>
              <a:endParaRPr/>
            </a:p>
          </p:txBody>
        </p:sp>
        <p:sp>
          <p:nvSpPr>
            <p:cNvPr id="203" name="Google Shape;203;p9"/>
            <p:cNvSpPr/>
            <p:nvPr/>
          </p:nvSpPr>
          <p:spPr>
            <a:xfrm>
              <a:off x="6923488" y="3388777"/>
              <a:ext cx="1003018" cy="7802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9"/>
            <p:cNvSpPr/>
            <p:nvPr/>
          </p:nvSpPr>
          <p:spPr>
            <a:xfrm rot="5400000">
              <a:off x="7309085" y="5289207"/>
              <a:ext cx="819223" cy="932656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rgbClr val="E9F0E7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9"/>
            <p:cNvSpPr/>
            <p:nvPr/>
          </p:nvSpPr>
          <p:spPr>
            <a:xfrm>
              <a:off x="6831480" y="4391595"/>
              <a:ext cx="2888199" cy="965317"/>
            </a:xfrm>
            <a:prstGeom prst="roundRect">
              <a:avLst>
                <a:gd name="adj" fmla="val 16670"/>
              </a:avLst>
            </a:prstGeom>
            <a:solidFill>
              <a:srgbClr val="49B84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9"/>
            <p:cNvSpPr txBox="1"/>
            <p:nvPr/>
          </p:nvSpPr>
          <p:spPr>
            <a:xfrm>
              <a:off x="6878611" y="4438726"/>
              <a:ext cx="2793937" cy="871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5725" tIns="125725" rIns="125725" bIns="12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300"/>
                <a:buFont typeface="Calibri"/>
                <a:buNone/>
              </a:pPr>
              <a:r>
                <a:rPr lang="en-US" sz="3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City</a:t>
              </a:r>
              <a:endParaRPr/>
            </a:p>
          </p:txBody>
        </p:sp>
        <p:sp>
          <p:nvSpPr>
            <p:cNvPr id="207" name="Google Shape;207;p9"/>
            <p:cNvSpPr/>
            <p:nvPr/>
          </p:nvSpPr>
          <p:spPr>
            <a:xfrm>
              <a:off x="8429086" y="4473147"/>
              <a:ext cx="1003018" cy="7802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9"/>
            <p:cNvSpPr/>
            <p:nvPr/>
          </p:nvSpPr>
          <p:spPr>
            <a:xfrm>
              <a:off x="8074089" y="5475965"/>
              <a:ext cx="2888199" cy="965317"/>
            </a:xfrm>
            <a:prstGeom prst="roundRect">
              <a:avLst>
                <a:gd name="adj" fmla="val 16670"/>
              </a:avLst>
            </a:prstGeom>
            <a:solidFill>
              <a:srgbClr val="6FAB4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9"/>
            <p:cNvSpPr txBox="1"/>
            <p:nvPr/>
          </p:nvSpPr>
          <p:spPr>
            <a:xfrm>
              <a:off x="8121220" y="5523096"/>
              <a:ext cx="2793937" cy="8710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5725" tIns="125725" rIns="125725" bIns="12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300"/>
                <a:buFont typeface="Calibri"/>
                <a:buNone/>
              </a:pPr>
              <a:r>
                <a:rPr lang="en-US" sz="3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Neighborhood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Widescreen</PresentationFormat>
  <Paragraphs>87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September 6, 2023</vt:lpstr>
      <vt:lpstr>United States</vt:lpstr>
      <vt:lpstr>Northeast</vt:lpstr>
      <vt:lpstr>Delaware</vt:lpstr>
      <vt:lpstr>PowerPoint Presentation</vt:lpstr>
      <vt:lpstr>Why An Online Business Intelligence Tool? </vt:lpstr>
      <vt:lpstr>Retail</vt:lpstr>
      <vt:lpstr>PowerPoint Presentation</vt:lpstr>
      <vt:lpstr>PowerPoint Presentation</vt:lpstr>
      <vt:lpstr>SizeUp Core Modules + Advanced Demographics</vt:lpstr>
      <vt:lpstr>High-quality business intelligence data</vt:lpstr>
      <vt:lpstr>PowerPoint Presentation</vt:lpstr>
      <vt:lpstr>Data 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6, 2023</dc:title>
  <dc:creator>Mario Ubalde</dc:creator>
  <cp:lastModifiedBy>Armando Morales</cp:lastModifiedBy>
  <cp:revision>1</cp:revision>
  <dcterms:created xsi:type="dcterms:W3CDTF">2020-09-09T21:11:47Z</dcterms:created>
  <dcterms:modified xsi:type="dcterms:W3CDTF">2023-09-06T20:10:33Z</dcterms:modified>
</cp:coreProperties>
</file>