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 id="2147483673" r:id="rId6"/>
  </p:sldMasterIdLst>
  <p:notesMasterIdLst>
    <p:notesMasterId r:id="rId31"/>
  </p:notesMasterIdLst>
  <p:sldIdLst>
    <p:sldId id="265" r:id="rId7"/>
    <p:sldId id="259" r:id="rId8"/>
    <p:sldId id="256" r:id="rId9"/>
    <p:sldId id="300" r:id="rId10"/>
    <p:sldId id="275" r:id="rId11"/>
    <p:sldId id="292" r:id="rId12"/>
    <p:sldId id="276" r:id="rId13"/>
    <p:sldId id="285" r:id="rId14"/>
    <p:sldId id="284" r:id="rId15"/>
    <p:sldId id="279" r:id="rId16"/>
    <p:sldId id="301" r:id="rId17"/>
    <p:sldId id="260" r:id="rId18"/>
    <p:sldId id="277" r:id="rId19"/>
    <p:sldId id="302" r:id="rId20"/>
    <p:sldId id="257" r:id="rId21"/>
    <p:sldId id="258" r:id="rId22"/>
    <p:sldId id="303" r:id="rId23"/>
    <p:sldId id="268" r:id="rId24"/>
    <p:sldId id="270" r:id="rId25"/>
    <p:sldId id="271" r:id="rId26"/>
    <p:sldId id="263" r:id="rId27"/>
    <p:sldId id="266" r:id="rId28"/>
    <p:sldId id="262" r:id="rId29"/>
    <p:sldId id="267" r:id="rId30"/>
  </p:sldIdLst>
  <p:sldSz cx="9144000" cy="5143500" type="screen16x9"/>
  <p:notesSz cx="6858000" cy="9144000"/>
  <p:embeddedFontLst>
    <p:embeddedFont>
      <p:font typeface="Avenir Next LT Pro" panose="020B0504020202020204" pitchFamily="34" charset="0"/>
      <p:regular r:id="rId32"/>
      <p:bold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Montserrat ExtraBold" panose="00000900000000000000" pitchFamily="2" charset="0"/>
      <p:bold r:id="rId54"/>
      <p:italic r:id="rId55"/>
      <p:boldItalic r:id="rId56"/>
    </p:embeddedFont>
    <p:embeddedFont>
      <p:font typeface="Tahoma" panose="020B0604030504040204" pitchFamily="34" charset="0"/>
      <p:regular r:id="rId57"/>
      <p:bold r:id="rId58"/>
    </p:embeddedFont>
    <p:embeddedFont>
      <p:font typeface="Wingdings 3" panose="05040102010807070707" pitchFamily="18" charset="2"/>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A6F1C-3BEE-4F9B-AD92-6C878514B287}" v="140" dt="2024-04-28T23:30:19.806"/>
    <p1510:client id="{502B452E-8C4D-4417-9ED1-7DDAFA8ED5B9}" v="5" dt="2024-04-29T12:51:31.724"/>
    <p1510:client id="{7C74A1A8-0D68-4A49-9FCB-D38FFD0B411E}" v="166" dt="2024-04-29T19:41:02.754"/>
    <p1510:client id="{8E5E3C82-E6F8-0F39-2C9B-6649D2B937F9}" v="301" dt="2024-04-28T23:05:22.136"/>
    <p1510:client id="{D3181F1B-4B2C-8115-1780-09B8CC4C3425}" v="112" dt="2024-04-29T18:38:45.870"/>
    <p1510:client id="{DA26A2A3-26D7-928E-B110-7BAEF14AF93B}" v="158" dt="2024-04-29T14:54:56.609"/>
    <p1510:client id="{E34430C2-0E46-487F-AE3C-9CA722936DA3}" v="52" dt="2024-04-29T12:54:32.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20" Type="http://schemas.openxmlformats.org/officeDocument/2006/relationships/slide" Target="slides/slide14.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FC226-6DD6-4053-A37D-DEA7873D10D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1AA931D-965B-46EE-8039-BDD178D0DA92}">
      <dgm:prSet/>
      <dgm:spPr/>
      <dgm:t>
        <a:bodyPr/>
        <a:lstStyle/>
        <a:p>
          <a:r>
            <a:rPr lang="en-US" dirty="0"/>
            <a:t>Business Plan</a:t>
          </a:r>
        </a:p>
      </dgm:t>
    </dgm:pt>
    <dgm:pt modelId="{75C538F9-2BAA-424A-B5CA-0490ED8671BA}" type="parTrans" cxnId="{315E779C-CF6F-4F11-BD0E-C9529AE9F5B7}">
      <dgm:prSet/>
      <dgm:spPr/>
      <dgm:t>
        <a:bodyPr/>
        <a:lstStyle/>
        <a:p>
          <a:endParaRPr lang="en-US"/>
        </a:p>
      </dgm:t>
    </dgm:pt>
    <dgm:pt modelId="{81719422-AF2D-4281-BB47-78230B9736F7}" type="sibTrans" cxnId="{315E779C-CF6F-4F11-BD0E-C9529AE9F5B7}">
      <dgm:prSet/>
      <dgm:spPr/>
      <dgm:t>
        <a:bodyPr/>
        <a:lstStyle/>
        <a:p>
          <a:endParaRPr lang="en-US"/>
        </a:p>
      </dgm:t>
    </dgm:pt>
    <dgm:pt modelId="{6395FADF-F4E1-46D1-A348-9F0C3744E30E}">
      <dgm:prSet/>
      <dgm:spPr/>
      <dgm:t>
        <a:bodyPr/>
        <a:lstStyle/>
        <a:p>
          <a:r>
            <a:rPr lang="en-US" dirty="0"/>
            <a:t>Business Loan Application</a:t>
          </a:r>
        </a:p>
      </dgm:t>
    </dgm:pt>
    <dgm:pt modelId="{D65DDD43-C21D-4685-A5A0-8176FDC808A3}" type="parTrans" cxnId="{273E5055-26FF-42BA-B472-078F8CD5EED7}">
      <dgm:prSet/>
      <dgm:spPr/>
      <dgm:t>
        <a:bodyPr/>
        <a:lstStyle/>
        <a:p>
          <a:endParaRPr lang="en-US"/>
        </a:p>
      </dgm:t>
    </dgm:pt>
    <dgm:pt modelId="{6CD5F0FA-2ECA-455C-BF5B-B32A850230A2}" type="sibTrans" cxnId="{273E5055-26FF-42BA-B472-078F8CD5EED7}">
      <dgm:prSet/>
      <dgm:spPr/>
      <dgm:t>
        <a:bodyPr/>
        <a:lstStyle/>
        <a:p>
          <a:endParaRPr lang="en-US"/>
        </a:p>
      </dgm:t>
    </dgm:pt>
    <dgm:pt modelId="{AA881D61-BA95-4DF6-A56A-CCF76631500E}">
      <dgm:prSet/>
      <dgm:spPr/>
      <dgm:t>
        <a:bodyPr/>
        <a:lstStyle/>
        <a:p>
          <a:r>
            <a:rPr lang="en-US" dirty="0"/>
            <a:t>Organizational Documents</a:t>
          </a:r>
        </a:p>
      </dgm:t>
    </dgm:pt>
    <dgm:pt modelId="{B6EDC04B-8315-4F35-8C4E-1E4CD8FBDD93}" type="parTrans" cxnId="{1618FD24-06BE-41AF-BD39-CDFBB2335D39}">
      <dgm:prSet/>
      <dgm:spPr/>
      <dgm:t>
        <a:bodyPr/>
        <a:lstStyle/>
        <a:p>
          <a:endParaRPr lang="en-US"/>
        </a:p>
      </dgm:t>
    </dgm:pt>
    <dgm:pt modelId="{70663956-5E80-48FE-B807-7C8F2F1E60BC}" type="sibTrans" cxnId="{1618FD24-06BE-41AF-BD39-CDFBB2335D39}">
      <dgm:prSet/>
      <dgm:spPr/>
      <dgm:t>
        <a:bodyPr/>
        <a:lstStyle/>
        <a:p>
          <a:endParaRPr lang="en-US"/>
        </a:p>
      </dgm:t>
    </dgm:pt>
    <dgm:pt modelId="{14C12D80-9043-4FC1-B19F-5054465554EB}">
      <dgm:prSet/>
      <dgm:spPr/>
      <dgm:t>
        <a:bodyPr/>
        <a:lstStyle/>
        <a:p>
          <a:r>
            <a:rPr lang="en-US" dirty="0"/>
            <a:t>(Operating Agreement, Articles of Incorporation, etc.)</a:t>
          </a:r>
        </a:p>
      </dgm:t>
    </dgm:pt>
    <dgm:pt modelId="{4F6E4977-FCC6-4EDE-BF2F-4AE17249AEEA}" type="parTrans" cxnId="{3145B9D8-1DD7-46C4-9DA5-5941EAAF7503}">
      <dgm:prSet/>
      <dgm:spPr/>
      <dgm:t>
        <a:bodyPr/>
        <a:lstStyle/>
        <a:p>
          <a:endParaRPr lang="en-US"/>
        </a:p>
      </dgm:t>
    </dgm:pt>
    <dgm:pt modelId="{DF5269C7-8FEA-41F3-8938-95EE497A15BE}" type="sibTrans" cxnId="{3145B9D8-1DD7-46C4-9DA5-5941EAAF7503}">
      <dgm:prSet/>
      <dgm:spPr/>
      <dgm:t>
        <a:bodyPr/>
        <a:lstStyle/>
        <a:p>
          <a:endParaRPr lang="en-US"/>
        </a:p>
      </dgm:t>
    </dgm:pt>
    <dgm:pt modelId="{E5F4DEF3-61CE-47D3-8955-287307F9B3BD}">
      <dgm:prSet/>
      <dgm:spPr/>
      <dgm:t>
        <a:bodyPr/>
        <a:lstStyle/>
        <a:p>
          <a:r>
            <a:rPr lang="en-US"/>
            <a:t>Personal Financial Statement</a:t>
          </a:r>
        </a:p>
      </dgm:t>
    </dgm:pt>
    <dgm:pt modelId="{BBB7A9BF-CCB5-4497-B1A1-EF774D974EBE}" type="parTrans" cxnId="{4928D219-A3DF-4F8A-859A-49BFE09AEB70}">
      <dgm:prSet/>
      <dgm:spPr/>
      <dgm:t>
        <a:bodyPr/>
        <a:lstStyle/>
        <a:p>
          <a:endParaRPr lang="en-US"/>
        </a:p>
      </dgm:t>
    </dgm:pt>
    <dgm:pt modelId="{330015CA-06A7-4A95-88C8-6D9BBAB56A6E}" type="sibTrans" cxnId="{4928D219-A3DF-4F8A-859A-49BFE09AEB70}">
      <dgm:prSet/>
      <dgm:spPr/>
      <dgm:t>
        <a:bodyPr/>
        <a:lstStyle/>
        <a:p>
          <a:endParaRPr lang="en-US"/>
        </a:p>
      </dgm:t>
    </dgm:pt>
    <dgm:pt modelId="{603D40E5-4F68-43C3-A632-FEA6166747F2}">
      <dgm:prSet/>
      <dgm:spPr/>
      <dgm:t>
        <a:bodyPr/>
        <a:lstStyle/>
        <a:p>
          <a:r>
            <a:rPr lang="en-US">
              <a:latin typeface="Century Gothic" panose="020B0502020202020204"/>
            </a:rPr>
            <a:t>Include</a:t>
          </a:r>
          <a:r>
            <a:rPr lang="en-US"/>
            <a:t> copies of Bank Statements</a:t>
          </a:r>
        </a:p>
      </dgm:t>
    </dgm:pt>
    <dgm:pt modelId="{08A3E1FA-9569-457A-B06A-EB94998E997E}" type="parTrans" cxnId="{7C08258C-783D-4CB1-A823-56FC5D432578}">
      <dgm:prSet/>
      <dgm:spPr/>
      <dgm:t>
        <a:bodyPr/>
        <a:lstStyle/>
        <a:p>
          <a:endParaRPr lang="en-US"/>
        </a:p>
      </dgm:t>
    </dgm:pt>
    <dgm:pt modelId="{F0DADD3A-875A-46A2-B640-865894F20BF2}" type="sibTrans" cxnId="{7C08258C-783D-4CB1-A823-56FC5D432578}">
      <dgm:prSet/>
      <dgm:spPr/>
      <dgm:t>
        <a:bodyPr/>
        <a:lstStyle/>
        <a:p>
          <a:endParaRPr lang="en-US"/>
        </a:p>
      </dgm:t>
    </dgm:pt>
    <dgm:pt modelId="{F1A9B3DD-B77B-4F8E-AA75-0F371862E553}">
      <dgm:prSet/>
      <dgm:spPr/>
      <dgm:t>
        <a:bodyPr/>
        <a:lstStyle/>
        <a:p>
          <a:r>
            <a:rPr lang="en-US"/>
            <a:t>l Include copies of Brokerage Statements</a:t>
          </a:r>
        </a:p>
      </dgm:t>
    </dgm:pt>
    <dgm:pt modelId="{0FEA2BB4-08AB-44AC-AAD7-D85E906389A6}" type="parTrans" cxnId="{630F8015-337C-4108-93AF-81B40A48CC08}">
      <dgm:prSet/>
      <dgm:spPr/>
      <dgm:t>
        <a:bodyPr/>
        <a:lstStyle/>
        <a:p>
          <a:endParaRPr lang="en-US"/>
        </a:p>
      </dgm:t>
    </dgm:pt>
    <dgm:pt modelId="{A8764FF1-3A61-43E2-BD78-59EE06295A37}" type="sibTrans" cxnId="{630F8015-337C-4108-93AF-81B40A48CC08}">
      <dgm:prSet/>
      <dgm:spPr/>
      <dgm:t>
        <a:bodyPr/>
        <a:lstStyle/>
        <a:p>
          <a:endParaRPr lang="en-US"/>
        </a:p>
      </dgm:t>
    </dgm:pt>
    <dgm:pt modelId="{C9662A6A-BD66-477B-BB93-C95FF62DF90A}">
      <dgm:prSet/>
      <dgm:spPr/>
      <dgm:t>
        <a:bodyPr/>
        <a:lstStyle/>
        <a:p>
          <a:r>
            <a:rPr lang="en-US"/>
            <a:t>2 years of Personal Tax Returns</a:t>
          </a:r>
        </a:p>
      </dgm:t>
    </dgm:pt>
    <dgm:pt modelId="{C7AB8827-2E1B-4EEA-82BC-1FE595C780D9}" type="parTrans" cxnId="{327A936B-E5BE-4097-88D2-2669E5949928}">
      <dgm:prSet/>
      <dgm:spPr/>
      <dgm:t>
        <a:bodyPr/>
        <a:lstStyle/>
        <a:p>
          <a:endParaRPr lang="en-US"/>
        </a:p>
      </dgm:t>
    </dgm:pt>
    <dgm:pt modelId="{75EF3882-0894-4B58-9693-E69BB4899EFD}" type="sibTrans" cxnId="{327A936B-E5BE-4097-88D2-2669E5949928}">
      <dgm:prSet/>
      <dgm:spPr/>
      <dgm:t>
        <a:bodyPr/>
        <a:lstStyle/>
        <a:p>
          <a:endParaRPr lang="en-US"/>
        </a:p>
      </dgm:t>
    </dgm:pt>
    <dgm:pt modelId="{7D0F627F-0E3D-4AA8-B13A-36B2AD487FB2}">
      <dgm:prSet/>
      <dgm:spPr/>
      <dgm:t>
        <a:bodyPr/>
        <a:lstStyle/>
        <a:p>
          <a:r>
            <a:rPr lang="en-US"/>
            <a:t>l Include copies of W2s, 1099s and other supporting schedules</a:t>
          </a:r>
        </a:p>
      </dgm:t>
    </dgm:pt>
    <dgm:pt modelId="{D0F00CC2-F622-4F47-B3D4-B14BCEF16D65}" type="parTrans" cxnId="{CCD1E352-E3CE-4D04-A453-D2064FCE9B75}">
      <dgm:prSet/>
      <dgm:spPr/>
      <dgm:t>
        <a:bodyPr/>
        <a:lstStyle/>
        <a:p>
          <a:endParaRPr lang="en-US"/>
        </a:p>
      </dgm:t>
    </dgm:pt>
    <dgm:pt modelId="{6B714EF0-853F-4ED6-9EDC-0E78613107B4}" type="sibTrans" cxnId="{CCD1E352-E3CE-4D04-A453-D2064FCE9B75}">
      <dgm:prSet/>
      <dgm:spPr/>
      <dgm:t>
        <a:bodyPr/>
        <a:lstStyle/>
        <a:p>
          <a:endParaRPr lang="en-US"/>
        </a:p>
      </dgm:t>
    </dgm:pt>
    <dgm:pt modelId="{1E50A293-49A2-49D3-ACC6-DEAA826D0139}">
      <dgm:prSet/>
      <dgm:spPr/>
      <dgm:t>
        <a:bodyPr/>
        <a:lstStyle/>
        <a:p>
          <a:r>
            <a:rPr lang="en-US"/>
            <a:t>2 years of Business Tax Returns</a:t>
          </a:r>
        </a:p>
      </dgm:t>
    </dgm:pt>
    <dgm:pt modelId="{5BEF7B9B-FDA0-4771-B120-E448C5B23BE7}" type="parTrans" cxnId="{09C58307-1EAB-4361-AFFA-37DB5B7884CF}">
      <dgm:prSet/>
      <dgm:spPr/>
      <dgm:t>
        <a:bodyPr/>
        <a:lstStyle/>
        <a:p>
          <a:endParaRPr lang="en-US"/>
        </a:p>
      </dgm:t>
    </dgm:pt>
    <dgm:pt modelId="{69D32CC1-B5AE-42C7-8225-7A34839D48DA}" type="sibTrans" cxnId="{09C58307-1EAB-4361-AFFA-37DB5B7884CF}">
      <dgm:prSet/>
      <dgm:spPr/>
      <dgm:t>
        <a:bodyPr/>
        <a:lstStyle/>
        <a:p>
          <a:endParaRPr lang="en-US"/>
        </a:p>
      </dgm:t>
    </dgm:pt>
    <dgm:pt modelId="{6EE0CDEB-D8F4-43AC-9FE4-B4BCA8581D6A}">
      <dgm:prSet/>
      <dgm:spPr/>
      <dgm:t>
        <a:bodyPr/>
        <a:lstStyle/>
        <a:p>
          <a:r>
            <a:rPr lang="en-US"/>
            <a:t>Income Statement and Profit &amp; Loss Statement</a:t>
          </a:r>
        </a:p>
      </dgm:t>
    </dgm:pt>
    <dgm:pt modelId="{F0C40BD0-62BF-49E2-909D-9158C33DC91D}" type="parTrans" cxnId="{96813111-2D7E-488D-A958-F5EDBC8AD3C2}">
      <dgm:prSet/>
      <dgm:spPr/>
      <dgm:t>
        <a:bodyPr/>
        <a:lstStyle/>
        <a:p>
          <a:endParaRPr lang="en-US"/>
        </a:p>
      </dgm:t>
    </dgm:pt>
    <dgm:pt modelId="{08A3FDA8-4FE6-4867-B395-664E9198006C}" type="sibTrans" cxnId="{96813111-2D7E-488D-A958-F5EDBC8AD3C2}">
      <dgm:prSet/>
      <dgm:spPr/>
      <dgm:t>
        <a:bodyPr/>
        <a:lstStyle/>
        <a:p>
          <a:endParaRPr lang="en-US"/>
        </a:p>
      </dgm:t>
    </dgm:pt>
    <dgm:pt modelId="{AEB22DC8-B4ED-4B23-91B2-A772BA593156}">
      <dgm:prSet/>
      <dgm:spPr/>
      <dgm:t>
        <a:bodyPr/>
        <a:lstStyle/>
        <a:p>
          <a:r>
            <a:rPr lang="en-US"/>
            <a:t>Balance Sheet</a:t>
          </a:r>
        </a:p>
      </dgm:t>
    </dgm:pt>
    <dgm:pt modelId="{EDF0BA63-A146-4EFF-9986-2214138F9855}" type="parTrans" cxnId="{14E243A2-4CE0-4A56-A7C4-67B4E3A12030}">
      <dgm:prSet/>
      <dgm:spPr/>
      <dgm:t>
        <a:bodyPr/>
        <a:lstStyle/>
        <a:p>
          <a:endParaRPr lang="en-US"/>
        </a:p>
      </dgm:t>
    </dgm:pt>
    <dgm:pt modelId="{2E89E497-04D1-4ED8-AF8E-7639FA8A0D92}" type="sibTrans" cxnId="{14E243A2-4CE0-4A56-A7C4-67B4E3A12030}">
      <dgm:prSet/>
      <dgm:spPr/>
      <dgm:t>
        <a:bodyPr/>
        <a:lstStyle/>
        <a:p>
          <a:endParaRPr lang="en-US"/>
        </a:p>
      </dgm:t>
    </dgm:pt>
    <dgm:pt modelId="{93F7D5F6-D20A-460F-AA66-A9A58CEA8DD4}" type="pres">
      <dgm:prSet presAssocID="{A03FC226-6DD6-4053-A37D-DEA7873D10D9}" presName="diagram" presStyleCnt="0">
        <dgm:presLayoutVars>
          <dgm:dir/>
          <dgm:resizeHandles val="exact"/>
        </dgm:presLayoutVars>
      </dgm:prSet>
      <dgm:spPr/>
    </dgm:pt>
    <dgm:pt modelId="{4EBD222B-6126-4FAD-8998-76FAE7BDFAE2}" type="pres">
      <dgm:prSet presAssocID="{51AA931D-965B-46EE-8039-BDD178D0DA92}" presName="node" presStyleLbl="node1" presStyleIdx="0" presStyleCnt="12">
        <dgm:presLayoutVars>
          <dgm:bulletEnabled val="1"/>
        </dgm:presLayoutVars>
      </dgm:prSet>
      <dgm:spPr/>
    </dgm:pt>
    <dgm:pt modelId="{80A7AF46-C0BE-4F2E-B463-FB684E811E0B}" type="pres">
      <dgm:prSet presAssocID="{81719422-AF2D-4281-BB47-78230B9736F7}" presName="sibTrans" presStyleCnt="0"/>
      <dgm:spPr/>
    </dgm:pt>
    <dgm:pt modelId="{EE0D34B1-A4B4-415C-9542-C245E832B012}" type="pres">
      <dgm:prSet presAssocID="{6395FADF-F4E1-46D1-A348-9F0C3744E30E}" presName="node" presStyleLbl="node1" presStyleIdx="1" presStyleCnt="12">
        <dgm:presLayoutVars>
          <dgm:bulletEnabled val="1"/>
        </dgm:presLayoutVars>
      </dgm:prSet>
      <dgm:spPr/>
    </dgm:pt>
    <dgm:pt modelId="{B3D8720D-5DD2-4A96-B614-31E901DB9606}" type="pres">
      <dgm:prSet presAssocID="{6CD5F0FA-2ECA-455C-BF5B-B32A850230A2}" presName="sibTrans" presStyleCnt="0"/>
      <dgm:spPr/>
    </dgm:pt>
    <dgm:pt modelId="{803BED49-6A99-4CD5-A4B8-857486F3C66E}" type="pres">
      <dgm:prSet presAssocID="{AA881D61-BA95-4DF6-A56A-CCF76631500E}" presName="node" presStyleLbl="node1" presStyleIdx="2" presStyleCnt="12">
        <dgm:presLayoutVars>
          <dgm:bulletEnabled val="1"/>
        </dgm:presLayoutVars>
      </dgm:prSet>
      <dgm:spPr/>
    </dgm:pt>
    <dgm:pt modelId="{3DF7BB4C-61D5-4D8B-AAE6-3863D0221447}" type="pres">
      <dgm:prSet presAssocID="{70663956-5E80-48FE-B807-7C8F2F1E60BC}" presName="sibTrans" presStyleCnt="0"/>
      <dgm:spPr/>
    </dgm:pt>
    <dgm:pt modelId="{417CDA4B-2B45-49DC-88F2-24DB8D8126BA}" type="pres">
      <dgm:prSet presAssocID="{14C12D80-9043-4FC1-B19F-5054465554EB}" presName="node" presStyleLbl="node1" presStyleIdx="3" presStyleCnt="12">
        <dgm:presLayoutVars>
          <dgm:bulletEnabled val="1"/>
        </dgm:presLayoutVars>
      </dgm:prSet>
      <dgm:spPr/>
    </dgm:pt>
    <dgm:pt modelId="{1641F3C8-C5C7-40FE-902F-D1D4A735EC6E}" type="pres">
      <dgm:prSet presAssocID="{DF5269C7-8FEA-41F3-8938-95EE497A15BE}" presName="sibTrans" presStyleCnt="0"/>
      <dgm:spPr/>
    </dgm:pt>
    <dgm:pt modelId="{79CDBB75-DF87-4CC3-BE3B-E9DAC9180B57}" type="pres">
      <dgm:prSet presAssocID="{E5F4DEF3-61CE-47D3-8955-287307F9B3BD}" presName="node" presStyleLbl="node1" presStyleIdx="4" presStyleCnt="12">
        <dgm:presLayoutVars>
          <dgm:bulletEnabled val="1"/>
        </dgm:presLayoutVars>
      </dgm:prSet>
      <dgm:spPr/>
    </dgm:pt>
    <dgm:pt modelId="{61B461F9-61AD-45FC-AD84-301BE60B40F8}" type="pres">
      <dgm:prSet presAssocID="{330015CA-06A7-4A95-88C8-6D9BBAB56A6E}" presName="sibTrans" presStyleCnt="0"/>
      <dgm:spPr/>
    </dgm:pt>
    <dgm:pt modelId="{6319C31D-A9C7-4318-8039-8CBB5F916655}" type="pres">
      <dgm:prSet presAssocID="{603D40E5-4F68-43C3-A632-FEA6166747F2}" presName="node" presStyleLbl="node1" presStyleIdx="5" presStyleCnt="12">
        <dgm:presLayoutVars>
          <dgm:bulletEnabled val="1"/>
        </dgm:presLayoutVars>
      </dgm:prSet>
      <dgm:spPr/>
    </dgm:pt>
    <dgm:pt modelId="{6A614339-9879-4617-8AC4-3EA85426B231}" type="pres">
      <dgm:prSet presAssocID="{F0DADD3A-875A-46A2-B640-865894F20BF2}" presName="sibTrans" presStyleCnt="0"/>
      <dgm:spPr/>
    </dgm:pt>
    <dgm:pt modelId="{E5BE0783-877A-400B-8ED6-88A5A9657C2A}" type="pres">
      <dgm:prSet presAssocID="{F1A9B3DD-B77B-4F8E-AA75-0F371862E553}" presName="node" presStyleLbl="node1" presStyleIdx="6" presStyleCnt="12">
        <dgm:presLayoutVars>
          <dgm:bulletEnabled val="1"/>
        </dgm:presLayoutVars>
      </dgm:prSet>
      <dgm:spPr/>
    </dgm:pt>
    <dgm:pt modelId="{D6A00744-4C65-4814-A56C-9EB08A3A443A}" type="pres">
      <dgm:prSet presAssocID="{A8764FF1-3A61-43E2-BD78-59EE06295A37}" presName="sibTrans" presStyleCnt="0"/>
      <dgm:spPr/>
    </dgm:pt>
    <dgm:pt modelId="{3E782407-4535-475A-AFBB-9900567E16E0}" type="pres">
      <dgm:prSet presAssocID="{C9662A6A-BD66-477B-BB93-C95FF62DF90A}" presName="node" presStyleLbl="node1" presStyleIdx="7" presStyleCnt="12">
        <dgm:presLayoutVars>
          <dgm:bulletEnabled val="1"/>
        </dgm:presLayoutVars>
      </dgm:prSet>
      <dgm:spPr/>
    </dgm:pt>
    <dgm:pt modelId="{0C2D0B80-0A9E-4DEA-B207-F7EA9EC6CF68}" type="pres">
      <dgm:prSet presAssocID="{75EF3882-0894-4B58-9693-E69BB4899EFD}" presName="sibTrans" presStyleCnt="0"/>
      <dgm:spPr/>
    </dgm:pt>
    <dgm:pt modelId="{CA9EBBEC-63F2-4519-9994-505CEF640BFA}" type="pres">
      <dgm:prSet presAssocID="{7D0F627F-0E3D-4AA8-B13A-36B2AD487FB2}" presName="node" presStyleLbl="node1" presStyleIdx="8" presStyleCnt="12">
        <dgm:presLayoutVars>
          <dgm:bulletEnabled val="1"/>
        </dgm:presLayoutVars>
      </dgm:prSet>
      <dgm:spPr/>
    </dgm:pt>
    <dgm:pt modelId="{95D9366D-AFFE-45A5-82D0-BDF02B66B54E}" type="pres">
      <dgm:prSet presAssocID="{6B714EF0-853F-4ED6-9EDC-0E78613107B4}" presName="sibTrans" presStyleCnt="0"/>
      <dgm:spPr/>
    </dgm:pt>
    <dgm:pt modelId="{E29D6F63-489F-4AD7-AFD4-043092DEEB2F}" type="pres">
      <dgm:prSet presAssocID="{1E50A293-49A2-49D3-ACC6-DEAA826D0139}" presName="node" presStyleLbl="node1" presStyleIdx="9" presStyleCnt="12">
        <dgm:presLayoutVars>
          <dgm:bulletEnabled val="1"/>
        </dgm:presLayoutVars>
      </dgm:prSet>
      <dgm:spPr/>
    </dgm:pt>
    <dgm:pt modelId="{7CA43A50-4F1C-4CA0-BB0A-9CCDBAB8426D}" type="pres">
      <dgm:prSet presAssocID="{69D32CC1-B5AE-42C7-8225-7A34839D48DA}" presName="sibTrans" presStyleCnt="0"/>
      <dgm:spPr/>
    </dgm:pt>
    <dgm:pt modelId="{46DE2A16-EBEC-49B9-96C6-53302307D397}" type="pres">
      <dgm:prSet presAssocID="{6EE0CDEB-D8F4-43AC-9FE4-B4BCA8581D6A}" presName="node" presStyleLbl="node1" presStyleIdx="10" presStyleCnt="12">
        <dgm:presLayoutVars>
          <dgm:bulletEnabled val="1"/>
        </dgm:presLayoutVars>
      </dgm:prSet>
      <dgm:spPr/>
    </dgm:pt>
    <dgm:pt modelId="{5F55605E-E379-4837-8456-8293B8B61D6C}" type="pres">
      <dgm:prSet presAssocID="{08A3FDA8-4FE6-4867-B395-664E9198006C}" presName="sibTrans" presStyleCnt="0"/>
      <dgm:spPr/>
    </dgm:pt>
    <dgm:pt modelId="{93F43DE5-332A-4F1F-815F-A95DED1EE732}" type="pres">
      <dgm:prSet presAssocID="{AEB22DC8-B4ED-4B23-91B2-A772BA593156}" presName="node" presStyleLbl="node1" presStyleIdx="11" presStyleCnt="12">
        <dgm:presLayoutVars>
          <dgm:bulletEnabled val="1"/>
        </dgm:presLayoutVars>
      </dgm:prSet>
      <dgm:spPr/>
    </dgm:pt>
  </dgm:ptLst>
  <dgm:cxnLst>
    <dgm:cxn modelId="{09C58307-1EAB-4361-AFFA-37DB5B7884CF}" srcId="{A03FC226-6DD6-4053-A37D-DEA7873D10D9}" destId="{1E50A293-49A2-49D3-ACC6-DEAA826D0139}" srcOrd="9" destOrd="0" parTransId="{5BEF7B9B-FDA0-4771-B120-E448C5B23BE7}" sibTransId="{69D32CC1-B5AE-42C7-8225-7A34839D48DA}"/>
    <dgm:cxn modelId="{787F3F0E-FE1F-4B28-BA60-7C672C37D212}" type="presOf" srcId="{51AA931D-965B-46EE-8039-BDD178D0DA92}" destId="{4EBD222B-6126-4FAD-8998-76FAE7BDFAE2}" srcOrd="0" destOrd="0" presId="urn:microsoft.com/office/officeart/2005/8/layout/default"/>
    <dgm:cxn modelId="{96813111-2D7E-488D-A958-F5EDBC8AD3C2}" srcId="{A03FC226-6DD6-4053-A37D-DEA7873D10D9}" destId="{6EE0CDEB-D8F4-43AC-9FE4-B4BCA8581D6A}" srcOrd="10" destOrd="0" parTransId="{F0C40BD0-62BF-49E2-909D-9158C33DC91D}" sibTransId="{08A3FDA8-4FE6-4867-B395-664E9198006C}"/>
    <dgm:cxn modelId="{ABB88513-5AB6-47B8-9188-D83AE22B6B53}" type="presOf" srcId="{E5F4DEF3-61CE-47D3-8955-287307F9B3BD}" destId="{79CDBB75-DF87-4CC3-BE3B-E9DAC9180B57}" srcOrd="0" destOrd="0" presId="urn:microsoft.com/office/officeart/2005/8/layout/default"/>
    <dgm:cxn modelId="{630F8015-337C-4108-93AF-81B40A48CC08}" srcId="{A03FC226-6DD6-4053-A37D-DEA7873D10D9}" destId="{F1A9B3DD-B77B-4F8E-AA75-0F371862E553}" srcOrd="6" destOrd="0" parTransId="{0FEA2BB4-08AB-44AC-AAD7-D85E906389A6}" sibTransId="{A8764FF1-3A61-43E2-BD78-59EE06295A37}"/>
    <dgm:cxn modelId="{4928D219-A3DF-4F8A-859A-49BFE09AEB70}" srcId="{A03FC226-6DD6-4053-A37D-DEA7873D10D9}" destId="{E5F4DEF3-61CE-47D3-8955-287307F9B3BD}" srcOrd="4" destOrd="0" parTransId="{BBB7A9BF-CCB5-4497-B1A1-EF774D974EBE}" sibTransId="{330015CA-06A7-4A95-88C8-6D9BBAB56A6E}"/>
    <dgm:cxn modelId="{1618FD24-06BE-41AF-BD39-CDFBB2335D39}" srcId="{A03FC226-6DD6-4053-A37D-DEA7873D10D9}" destId="{AA881D61-BA95-4DF6-A56A-CCF76631500E}" srcOrd="2" destOrd="0" parTransId="{B6EDC04B-8315-4F35-8C4E-1E4CD8FBDD93}" sibTransId="{70663956-5E80-48FE-B807-7C8F2F1E60BC}"/>
    <dgm:cxn modelId="{6723FF24-2239-491C-89DD-5F44AFFE3871}" type="presOf" srcId="{A03FC226-6DD6-4053-A37D-DEA7873D10D9}" destId="{93F7D5F6-D20A-460F-AA66-A9A58CEA8DD4}" srcOrd="0" destOrd="0" presId="urn:microsoft.com/office/officeart/2005/8/layout/default"/>
    <dgm:cxn modelId="{9D61E633-C0D8-4CDC-9EB6-8EC0AAB6F698}" type="presOf" srcId="{6395FADF-F4E1-46D1-A348-9F0C3744E30E}" destId="{EE0D34B1-A4B4-415C-9542-C245E832B012}" srcOrd="0" destOrd="0" presId="urn:microsoft.com/office/officeart/2005/8/layout/default"/>
    <dgm:cxn modelId="{5A1F3E69-7DE3-4741-9B3D-9B899E6D375F}" type="presOf" srcId="{C9662A6A-BD66-477B-BB93-C95FF62DF90A}" destId="{3E782407-4535-475A-AFBB-9900567E16E0}" srcOrd="0" destOrd="0" presId="urn:microsoft.com/office/officeart/2005/8/layout/default"/>
    <dgm:cxn modelId="{3B6ECA69-4A4E-41D8-9BDD-56B92C407824}" type="presOf" srcId="{14C12D80-9043-4FC1-B19F-5054465554EB}" destId="{417CDA4B-2B45-49DC-88F2-24DB8D8126BA}" srcOrd="0" destOrd="0" presId="urn:microsoft.com/office/officeart/2005/8/layout/default"/>
    <dgm:cxn modelId="{327A936B-E5BE-4097-88D2-2669E5949928}" srcId="{A03FC226-6DD6-4053-A37D-DEA7873D10D9}" destId="{C9662A6A-BD66-477B-BB93-C95FF62DF90A}" srcOrd="7" destOrd="0" parTransId="{C7AB8827-2E1B-4EEA-82BC-1FE595C780D9}" sibTransId="{75EF3882-0894-4B58-9693-E69BB4899EFD}"/>
    <dgm:cxn modelId="{970F3870-A523-4CC4-9786-10CCEFF93B14}" type="presOf" srcId="{603D40E5-4F68-43C3-A632-FEA6166747F2}" destId="{6319C31D-A9C7-4318-8039-8CBB5F916655}" srcOrd="0" destOrd="0" presId="urn:microsoft.com/office/officeart/2005/8/layout/default"/>
    <dgm:cxn modelId="{CCD1E352-E3CE-4D04-A453-D2064FCE9B75}" srcId="{A03FC226-6DD6-4053-A37D-DEA7873D10D9}" destId="{7D0F627F-0E3D-4AA8-B13A-36B2AD487FB2}" srcOrd="8" destOrd="0" parTransId="{D0F00CC2-F622-4F47-B3D4-B14BCEF16D65}" sibTransId="{6B714EF0-853F-4ED6-9EDC-0E78613107B4}"/>
    <dgm:cxn modelId="{2A383D54-EAA3-4A6E-8B31-BDC84371FA4D}" type="presOf" srcId="{AEB22DC8-B4ED-4B23-91B2-A772BA593156}" destId="{93F43DE5-332A-4F1F-815F-A95DED1EE732}" srcOrd="0" destOrd="0" presId="urn:microsoft.com/office/officeart/2005/8/layout/default"/>
    <dgm:cxn modelId="{273E5055-26FF-42BA-B472-078F8CD5EED7}" srcId="{A03FC226-6DD6-4053-A37D-DEA7873D10D9}" destId="{6395FADF-F4E1-46D1-A348-9F0C3744E30E}" srcOrd="1" destOrd="0" parTransId="{D65DDD43-C21D-4685-A5A0-8176FDC808A3}" sibTransId="{6CD5F0FA-2ECA-455C-BF5B-B32A850230A2}"/>
    <dgm:cxn modelId="{236AEB7F-40CA-4B2F-B1C4-68C389BB9DD3}" type="presOf" srcId="{7D0F627F-0E3D-4AA8-B13A-36B2AD487FB2}" destId="{CA9EBBEC-63F2-4519-9994-505CEF640BFA}" srcOrd="0" destOrd="0" presId="urn:microsoft.com/office/officeart/2005/8/layout/default"/>
    <dgm:cxn modelId="{7C08258C-783D-4CB1-A823-56FC5D432578}" srcId="{A03FC226-6DD6-4053-A37D-DEA7873D10D9}" destId="{603D40E5-4F68-43C3-A632-FEA6166747F2}" srcOrd="5" destOrd="0" parTransId="{08A3E1FA-9569-457A-B06A-EB94998E997E}" sibTransId="{F0DADD3A-875A-46A2-B640-865894F20BF2}"/>
    <dgm:cxn modelId="{315E779C-CF6F-4F11-BD0E-C9529AE9F5B7}" srcId="{A03FC226-6DD6-4053-A37D-DEA7873D10D9}" destId="{51AA931D-965B-46EE-8039-BDD178D0DA92}" srcOrd="0" destOrd="0" parTransId="{75C538F9-2BAA-424A-B5CA-0490ED8671BA}" sibTransId="{81719422-AF2D-4281-BB47-78230B9736F7}"/>
    <dgm:cxn modelId="{698022A1-29C8-48A3-BF48-26E7ED643462}" type="presOf" srcId="{6EE0CDEB-D8F4-43AC-9FE4-B4BCA8581D6A}" destId="{46DE2A16-EBEC-49B9-96C6-53302307D397}" srcOrd="0" destOrd="0" presId="urn:microsoft.com/office/officeart/2005/8/layout/default"/>
    <dgm:cxn modelId="{14E243A2-4CE0-4A56-A7C4-67B4E3A12030}" srcId="{A03FC226-6DD6-4053-A37D-DEA7873D10D9}" destId="{AEB22DC8-B4ED-4B23-91B2-A772BA593156}" srcOrd="11" destOrd="0" parTransId="{EDF0BA63-A146-4EFF-9986-2214138F9855}" sibTransId="{2E89E497-04D1-4ED8-AF8E-7639FA8A0D92}"/>
    <dgm:cxn modelId="{E39BA3A9-2A2A-4077-8AB6-D0C9AE16072B}" type="presOf" srcId="{AA881D61-BA95-4DF6-A56A-CCF76631500E}" destId="{803BED49-6A99-4CD5-A4B8-857486F3C66E}" srcOrd="0" destOrd="0" presId="urn:microsoft.com/office/officeart/2005/8/layout/default"/>
    <dgm:cxn modelId="{3145B9D8-1DD7-46C4-9DA5-5941EAAF7503}" srcId="{A03FC226-6DD6-4053-A37D-DEA7873D10D9}" destId="{14C12D80-9043-4FC1-B19F-5054465554EB}" srcOrd="3" destOrd="0" parTransId="{4F6E4977-FCC6-4EDE-BF2F-4AE17249AEEA}" sibTransId="{DF5269C7-8FEA-41F3-8938-95EE497A15BE}"/>
    <dgm:cxn modelId="{AFD06AE5-3A47-4456-A982-79D799DDCC64}" type="presOf" srcId="{1E50A293-49A2-49D3-ACC6-DEAA826D0139}" destId="{E29D6F63-489F-4AD7-AFD4-043092DEEB2F}" srcOrd="0" destOrd="0" presId="urn:microsoft.com/office/officeart/2005/8/layout/default"/>
    <dgm:cxn modelId="{004F2CFD-689C-44D4-AF5C-FED32F4DADED}" type="presOf" srcId="{F1A9B3DD-B77B-4F8E-AA75-0F371862E553}" destId="{E5BE0783-877A-400B-8ED6-88A5A9657C2A}" srcOrd="0" destOrd="0" presId="urn:microsoft.com/office/officeart/2005/8/layout/default"/>
    <dgm:cxn modelId="{7D1CF90A-DC68-462E-B283-B26DF7374C23}" type="presParOf" srcId="{93F7D5F6-D20A-460F-AA66-A9A58CEA8DD4}" destId="{4EBD222B-6126-4FAD-8998-76FAE7BDFAE2}" srcOrd="0" destOrd="0" presId="urn:microsoft.com/office/officeart/2005/8/layout/default"/>
    <dgm:cxn modelId="{FEC85516-4EAD-4160-857F-62138E9DBFFB}" type="presParOf" srcId="{93F7D5F6-D20A-460F-AA66-A9A58CEA8DD4}" destId="{80A7AF46-C0BE-4F2E-B463-FB684E811E0B}" srcOrd="1" destOrd="0" presId="urn:microsoft.com/office/officeart/2005/8/layout/default"/>
    <dgm:cxn modelId="{B1AFB0C3-29F9-4B2D-887E-23C3EF7FA612}" type="presParOf" srcId="{93F7D5F6-D20A-460F-AA66-A9A58CEA8DD4}" destId="{EE0D34B1-A4B4-415C-9542-C245E832B012}" srcOrd="2" destOrd="0" presId="urn:microsoft.com/office/officeart/2005/8/layout/default"/>
    <dgm:cxn modelId="{7F83B0E1-6567-44A5-9022-E3F2C35CD708}" type="presParOf" srcId="{93F7D5F6-D20A-460F-AA66-A9A58CEA8DD4}" destId="{B3D8720D-5DD2-4A96-B614-31E901DB9606}" srcOrd="3" destOrd="0" presId="urn:microsoft.com/office/officeart/2005/8/layout/default"/>
    <dgm:cxn modelId="{A87B346F-6247-4D6E-8943-6826B449AB0F}" type="presParOf" srcId="{93F7D5F6-D20A-460F-AA66-A9A58CEA8DD4}" destId="{803BED49-6A99-4CD5-A4B8-857486F3C66E}" srcOrd="4" destOrd="0" presId="urn:microsoft.com/office/officeart/2005/8/layout/default"/>
    <dgm:cxn modelId="{05B5250E-A191-4892-9C12-3763DFED03EB}" type="presParOf" srcId="{93F7D5F6-D20A-460F-AA66-A9A58CEA8DD4}" destId="{3DF7BB4C-61D5-4D8B-AAE6-3863D0221447}" srcOrd="5" destOrd="0" presId="urn:microsoft.com/office/officeart/2005/8/layout/default"/>
    <dgm:cxn modelId="{3CE0BC92-D5A5-4320-AC55-24991688FF76}" type="presParOf" srcId="{93F7D5F6-D20A-460F-AA66-A9A58CEA8DD4}" destId="{417CDA4B-2B45-49DC-88F2-24DB8D8126BA}" srcOrd="6" destOrd="0" presId="urn:microsoft.com/office/officeart/2005/8/layout/default"/>
    <dgm:cxn modelId="{684FB8C0-E7BE-44C5-A14B-1424B8B23480}" type="presParOf" srcId="{93F7D5F6-D20A-460F-AA66-A9A58CEA8DD4}" destId="{1641F3C8-C5C7-40FE-902F-D1D4A735EC6E}" srcOrd="7" destOrd="0" presId="urn:microsoft.com/office/officeart/2005/8/layout/default"/>
    <dgm:cxn modelId="{F44DA52F-2C5F-4AB3-A031-2F32D7C5DC37}" type="presParOf" srcId="{93F7D5F6-D20A-460F-AA66-A9A58CEA8DD4}" destId="{79CDBB75-DF87-4CC3-BE3B-E9DAC9180B57}" srcOrd="8" destOrd="0" presId="urn:microsoft.com/office/officeart/2005/8/layout/default"/>
    <dgm:cxn modelId="{2362B0C4-7460-4612-A329-3311EE8851AF}" type="presParOf" srcId="{93F7D5F6-D20A-460F-AA66-A9A58CEA8DD4}" destId="{61B461F9-61AD-45FC-AD84-301BE60B40F8}" srcOrd="9" destOrd="0" presId="urn:microsoft.com/office/officeart/2005/8/layout/default"/>
    <dgm:cxn modelId="{00EC83AF-F1C5-4C69-B086-32464B193C4E}" type="presParOf" srcId="{93F7D5F6-D20A-460F-AA66-A9A58CEA8DD4}" destId="{6319C31D-A9C7-4318-8039-8CBB5F916655}" srcOrd="10" destOrd="0" presId="urn:microsoft.com/office/officeart/2005/8/layout/default"/>
    <dgm:cxn modelId="{68FD1F4D-BFBF-425C-88B8-E33552BD6575}" type="presParOf" srcId="{93F7D5F6-D20A-460F-AA66-A9A58CEA8DD4}" destId="{6A614339-9879-4617-8AC4-3EA85426B231}" srcOrd="11" destOrd="0" presId="urn:microsoft.com/office/officeart/2005/8/layout/default"/>
    <dgm:cxn modelId="{FABCE746-094B-40C9-8FFB-1FF5FCFA43AC}" type="presParOf" srcId="{93F7D5F6-D20A-460F-AA66-A9A58CEA8DD4}" destId="{E5BE0783-877A-400B-8ED6-88A5A9657C2A}" srcOrd="12" destOrd="0" presId="urn:microsoft.com/office/officeart/2005/8/layout/default"/>
    <dgm:cxn modelId="{38AC7748-C1C7-46AF-A189-6BB50AE19332}" type="presParOf" srcId="{93F7D5F6-D20A-460F-AA66-A9A58CEA8DD4}" destId="{D6A00744-4C65-4814-A56C-9EB08A3A443A}" srcOrd="13" destOrd="0" presId="urn:microsoft.com/office/officeart/2005/8/layout/default"/>
    <dgm:cxn modelId="{7D718527-5300-4E25-B317-589A8BD9CD99}" type="presParOf" srcId="{93F7D5F6-D20A-460F-AA66-A9A58CEA8DD4}" destId="{3E782407-4535-475A-AFBB-9900567E16E0}" srcOrd="14" destOrd="0" presId="urn:microsoft.com/office/officeart/2005/8/layout/default"/>
    <dgm:cxn modelId="{FC6B93E8-674A-4511-8487-920F0E75DE73}" type="presParOf" srcId="{93F7D5F6-D20A-460F-AA66-A9A58CEA8DD4}" destId="{0C2D0B80-0A9E-4DEA-B207-F7EA9EC6CF68}" srcOrd="15" destOrd="0" presId="urn:microsoft.com/office/officeart/2005/8/layout/default"/>
    <dgm:cxn modelId="{43D13606-4010-48B5-82C5-A7BD02DABF91}" type="presParOf" srcId="{93F7D5F6-D20A-460F-AA66-A9A58CEA8DD4}" destId="{CA9EBBEC-63F2-4519-9994-505CEF640BFA}" srcOrd="16" destOrd="0" presId="urn:microsoft.com/office/officeart/2005/8/layout/default"/>
    <dgm:cxn modelId="{AC39F6DF-174B-471F-89C1-FBC7837B4D95}" type="presParOf" srcId="{93F7D5F6-D20A-460F-AA66-A9A58CEA8DD4}" destId="{95D9366D-AFFE-45A5-82D0-BDF02B66B54E}" srcOrd="17" destOrd="0" presId="urn:microsoft.com/office/officeart/2005/8/layout/default"/>
    <dgm:cxn modelId="{A4834BCA-794D-44BF-B697-7E7140CA941E}" type="presParOf" srcId="{93F7D5F6-D20A-460F-AA66-A9A58CEA8DD4}" destId="{E29D6F63-489F-4AD7-AFD4-043092DEEB2F}" srcOrd="18" destOrd="0" presId="urn:microsoft.com/office/officeart/2005/8/layout/default"/>
    <dgm:cxn modelId="{E668FFB2-06CE-4458-91D4-79D5F5531081}" type="presParOf" srcId="{93F7D5F6-D20A-460F-AA66-A9A58CEA8DD4}" destId="{7CA43A50-4F1C-4CA0-BB0A-9CCDBAB8426D}" srcOrd="19" destOrd="0" presId="urn:microsoft.com/office/officeart/2005/8/layout/default"/>
    <dgm:cxn modelId="{A77F4D9E-F46E-4609-B02A-500319CD8526}" type="presParOf" srcId="{93F7D5F6-D20A-460F-AA66-A9A58CEA8DD4}" destId="{46DE2A16-EBEC-49B9-96C6-53302307D397}" srcOrd="20" destOrd="0" presId="urn:microsoft.com/office/officeart/2005/8/layout/default"/>
    <dgm:cxn modelId="{5D2D32EE-C95D-4913-86FE-881459364D14}" type="presParOf" srcId="{93F7D5F6-D20A-460F-AA66-A9A58CEA8DD4}" destId="{5F55605E-E379-4837-8456-8293B8B61D6C}" srcOrd="21" destOrd="0" presId="urn:microsoft.com/office/officeart/2005/8/layout/default"/>
    <dgm:cxn modelId="{DB3E354F-6E48-4917-931F-CAB00773C06A}" type="presParOf" srcId="{93F7D5F6-D20A-460F-AA66-A9A58CEA8DD4}" destId="{93F43DE5-332A-4F1F-815F-A95DED1EE73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D222B-6126-4FAD-8998-76FAE7BDFAE2}">
      <dsp:nvSpPr>
        <dsp:cNvPr id="0" name=""/>
        <dsp:cNvSpPr/>
      </dsp:nvSpPr>
      <dsp:spPr>
        <a:xfrm>
          <a:off x="1249" y="147539"/>
          <a:ext cx="991407" cy="59484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Business Plan</a:t>
          </a:r>
        </a:p>
      </dsp:txBody>
      <dsp:txXfrm>
        <a:off x="1249" y="147539"/>
        <a:ext cx="991407" cy="594844"/>
      </dsp:txXfrm>
    </dsp:sp>
    <dsp:sp modelId="{EE0D34B1-A4B4-415C-9542-C245E832B012}">
      <dsp:nvSpPr>
        <dsp:cNvPr id="0" name=""/>
        <dsp:cNvSpPr/>
      </dsp:nvSpPr>
      <dsp:spPr>
        <a:xfrm>
          <a:off x="1091798" y="147539"/>
          <a:ext cx="991407" cy="594844"/>
        </a:xfrm>
        <a:prstGeom prst="rect">
          <a:avLst/>
        </a:prstGeom>
        <a:solidFill>
          <a:schemeClr val="accent5">
            <a:hueOff val="221675"/>
            <a:satOff val="-1768"/>
            <a:lumOff val="-13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Business Loan Application</a:t>
          </a:r>
        </a:p>
      </dsp:txBody>
      <dsp:txXfrm>
        <a:off x="1091798" y="147539"/>
        <a:ext cx="991407" cy="594844"/>
      </dsp:txXfrm>
    </dsp:sp>
    <dsp:sp modelId="{803BED49-6A99-4CD5-A4B8-857486F3C66E}">
      <dsp:nvSpPr>
        <dsp:cNvPr id="0" name=""/>
        <dsp:cNvSpPr/>
      </dsp:nvSpPr>
      <dsp:spPr>
        <a:xfrm>
          <a:off x="2182346" y="147539"/>
          <a:ext cx="991407" cy="594844"/>
        </a:xfrm>
        <a:prstGeom prst="rect">
          <a:avLst/>
        </a:prstGeom>
        <a:solidFill>
          <a:schemeClr val="accent5">
            <a:hueOff val="443350"/>
            <a:satOff val="-3535"/>
            <a:lumOff val="-26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Organizational Documents</a:t>
          </a:r>
        </a:p>
      </dsp:txBody>
      <dsp:txXfrm>
        <a:off x="2182346" y="147539"/>
        <a:ext cx="991407" cy="594844"/>
      </dsp:txXfrm>
    </dsp:sp>
    <dsp:sp modelId="{417CDA4B-2B45-49DC-88F2-24DB8D8126BA}">
      <dsp:nvSpPr>
        <dsp:cNvPr id="0" name=""/>
        <dsp:cNvSpPr/>
      </dsp:nvSpPr>
      <dsp:spPr>
        <a:xfrm>
          <a:off x="3272894" y="147539"/>
          <a:ext cx="991407" cy="594844"/>
        </a:xfrm>
        <a:prstGeom prst="rect">
          <a:avLst/>
        </a:prstGeom>
        <a:solidFill>
          <a:schemeClr val="accent5">
            <a:hueOff val="665025"/>
            <a:satOff val="-5303"/>
            <a:lumOff val="-40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(Operating Agreement, Articles of Incorporation, etc.)</a:t>
          </a:r>
        </a:p>
      </dsp:txBody>
      <dsp:txXfrm>
        <a:off x="3272894" y="147539"/>
        <a:ext cx="991407" cy="594844"/>
      </dsp:txXfrm>
    </dsp:sp>
    <dsp:sp modelId="{79CDBB75-DF87-4CC3-BE3B-E9DAC9180B57}">
      <dsp:nvSpPr>
        <dsp:cNvPr id="0" name=""/>
        <dsp:cNvSpPr/>
      </dsp:nvSpPr>
      <dsp:spPr>
        <a:xfrm>
          <a:off x="1249" y="841525"/>
          <a:ext cx="991407" cy="594844"/>
        </a:xfrm>
        <a:prstGeom prst="rect">
          <a:avLst/>
        </a:prstGeom>
        <a:solidFill>
          <a:schemeClr val="accent5">
            <a:hueOff val="886700"/>
            <a:satOff val="-7070"/>
            <a:lumOff val="-53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Personal Financial Statement</a:t>
          </a:r>
        </a:p>
      </dsp:txBody>
      <dsp:txXfrm>
        <a:off x="1249" y="841525"/>
        <a:ext cx="991407" cy="594844"/>
      </dsp:txXfrm>
    </dsp:sp>
    <dsp:sp modelId="{6319C31D-A9C7-4318-8039-8CBB5F916655}">
      <dsp:nvSpPr>
        <dsp:cNvPr id="0" name=""/>
        <dsp:cNvSpPr/>
      </dsp:nvSpPr>
      <dsp:spPr>
        <a:xfrm>
          <a:off x="1091798" y="841525"/>
          <a:ext cx="991407" cy="594844"/>
        </a:xfrm>
        <a:prstGeom prst="rect">
          <a:avLst/>
        </a:prstGeom>
        <a:solidFill>
          <a:schemeClr val="accent5">
            <a:hueOff val="1108375"/>
            <a:satOff val="-8838"/>
            <a:lumOff val="-66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latin typeface="Century Gothic" panose="020B0502020202020204"/>
            </a:rPr>
            <a:t>Include</a:t>
          </a:r>
          <a:r>
            <a:rPr lang="en-US" sz="700" kern="1200"/>
            <a:t> copies of Bank Statements</a:t>
          </a:r>
        </a:p>
      </dsp:txBody>
      <dsp:txXfrm>
        <a:off x="1091798" y="841525"/>
        <a:ext cx="991407" cy="594844"/>
      </dsp:txXfrm>
    </dsp:sp>
    <dsp:sp modelId="{E5BE0783-877A-400B-8ED6-88A5A9657C2A}">
      <dsp:nvSpPr>
        <dsp:cNvPr id="0" name=""/>
        <dsp:cNvSpPr/>
      </dsp:nvSpPr>
      <dsp:spPr>
        <a:xfrm>
          <a:off x="2182346" y="841525"/>
          <a:ext cx="991407" cy="594844"/>
        </a:xfrm>
        <a:prstGeom prst="rect">
          <a:avLst/>
        </a:prstGeom>
        <a:solidFill>
          <a:schemeClr val="accent5">
            <a:hueOff val="1330050"/>
            <a:satOff val="-10605"/>
            <a:lumOff val="-80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l Include copies of Brokerage Statements</a:t>
          </a:r>
        </a:p>
      </dsp:txBody>
      <dsp:txXfrm>
        <a:off x="2182346" y="841525"/>
        <a:ext cx="991407" cy="594844"/>
      </dsp:txXfrm>
    </dsp:sp>
    <dsp:sp modelId="{3E782407-4535-475A-AFBB-9900567E16E0}">
      <dsp:nvSpPr>
        <dsp:cNvPr id="0" name=""/>
        <dsp:cNvSpPr/>
      </dsp:nvSpPr>
      <dsp:spPr>
        <a:xfrm>
          <a:off x="3272894" y="841525"/>
          <a:ext cx="991407" cy="594844"/>
        </a:xfrm>
        <a:prstGeom prst="rect">
          <a:avLst/>
        </a:prstGeom>
        <a:solidFill>
          <a:schemeClr val="accent5">
            <a:hueOff val="1551725"/>
            <a:satOff val="-12373"/>
            <a:lumOff val="-93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2 years of Personal Tax Returns</a:t>
          </a:r>
        </a:p>
      </dsp:txBody>
      <dsp:txXfrm>
        <a:off x="3272894" y="841525"/>
        <a:ext cx="991407" cy="594844"/>
      </dsp:txXfrm>
    </dsp:sp>
    <dsp:sp modelId="{CA9EBBEC-63F2-4519-9994-505CEF640BFA}">
      <dsp:nvSpPr>
        <dsp:cNvPr id="0" name=""/>
        <dsp:cNvSpPr/>
      </dsp:nvSpPr>
      <dsp:spPr>
        <a:xfrm>
          <a:off x="1249" y="1535510"/>
          <a:ext cx="991407" cy="594844"/>
        </a:xfrm>
        <a:prstGeom prst="rect">
          <a:avLst/>
        </a:prstGeom>
        <a:solidFill>
          <a:schemeClr val="accent5">
            <a:hueOff val="1773400"/>
            <a:satOff val="-14140"/>
            <a:lumOff val="-106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l Include copies of W2s, 1099s and other supporting schedules</a:t>
          </a:r>
        </a:p>
      </dsp:txBody>
      <dsp:txXfrm>
        <a:off x="1249" y="1535510"/>
        <a:ext cx="991407" cy="594844"/>
      </dsp:txXfrm>
    </dsp:sp>
    <dsp:sp modelId="{E29D6F63-489F-4AD7-AFD4-043092DEEB2F}">
      <dsp:nvSpPr>
        <dsp:cNvPr id="0" name=""/>
        <dsp:cNvSpPr/>
      </dsp:nvSpPr>
      <dsp:spPr>
        <a:xfrm>
          <a:off x="1091798" y="1535510"/>
          <a:ext cx="991407" cy="594844"/>
        </a:xfrm>
        <a:prstGeom prst="rect">
          <a:avLst/>
        </a:prstGeom>
        <a:solidFill>
          <a:schemeClr val="accent5">
            <a:hueOff val="1995075"/>
            <a:satOff val="-15908"/>
            <a:lumOff val="-120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2 years of Business Tax Returns</a:t>
          </a:r>
        </a:p>
      </dsp:txBody>
      <dsp:txXfrm>
        <a:off x="1091798" y="1535510"/>
        <a:ext cx="991407" cy="594844"/>
      </dsp:txXfrm>
    </dsp:sp>
    <dsp:sp modelId="{46DE2A16-EBEC-49B9-96C6-53302307D397}">
      <dsp:nvSpPr>
        <dsp:cNvPr id="0" name=""/>
        <dsp:cNvSpPr/>
      </dsp:nvSpPr>
      <dsp:spPr>
        <a:xfrm>
          <a:off x="2182346" y="1535510"/>
          <a:ext cx="991407" cy="594844"/>
        </a:xfrm>
        <a:prstGeom prst="rect">
          <a:avLst/>
        </a:prstGeom>
        <a:solidFill>
          <a:schemeClr val="accent5">
            <a:hueOff val="2216750"/>
            <a:satOff val="-17675"/>
            <a:lumOff val="-133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Income Statement and Profit &amp; Loss Statement</a:t>
          </a:r>
        </a:p>
      </dsp:txBody>
      <dsp:txXfrm>
        <a:off x="2182346" y="1535510"/>
        <a:ext cx="991407" cy="594844"/>
      </dsp:txXfrm>
    </dsp:sp>
    <dsp:sp modelId="{93F43DE5-332A-4F1F-815F-A95DED1EE732}">
      <dsp:nvSpPr>
        <dsp:cNvPr id="0" name=""/>
        <dsp:cNvSpPr/>
      </dsp:nvSpPr>
      <dsp:spPr>
        <a:xfrm>
          <a:off x="3272894" y="1535510"/>
          <a:ext cx="991407" cy="594844"/>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Balance Sheet</a:t>
          </a:r>
        </a:p>
      </dsp:txBody>
      <dsp:txXfrm>
        <a:off x="3272894" y="1535510"/>
        <a:ext cx="991407" cy="5948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59aa557c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59aa557c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business is considered SEDI-Owned if at least 51% of that business is owned by SEDI individuals.  - categories include minority, women, veteran, disabled, LGTBQ+, have limited English proficiency, and live or have a business in an economically disadvantaged or rural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19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0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we only have two participating lenders – our First to sign on was Del-One Federal Credit Union, and the most recent was True Access Capital.  </a:t>
            </a:r>
          </a:p>
          <a:p>
            <a:endParaRPr lang="en-US" dirty="0"/>
          </a:p>
          <a:p>
            <a:r>
              <a:rPr lang="en-US" dirty="0"/>
              <a:t>We are actively looking for other banks to participate. Delaware-only banks – meaning not having branches in other states, credit unions and Community Development Financial Institutions (CDFI) seem to be the best fits for this program.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45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80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B065C-36B0-4CE6-A2D4-2AB6EAC8D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81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59aa557c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59aa557c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59aa557c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59aa557c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770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59aa557c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59aa557c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59aa557c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59aa557c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2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Other lenders = CDFIs like True Access Capital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Program details and fact sheets can be found on our website at de.gov/</a:t>
            </a:r>
            <a:r>
              <a:rPr lang="en-US" dirty="0" err="1">
                <a:highlight>
                  <a:srgbClr val="FFFF00"/>
                </a:highlight>
              </a:rPr>
              <a:t>ssbci</a:t>
            </a:r>
            <a:endParaRPr lang="en-US"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23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questions we have regarding SSBCI Funded programs, is how the funding can be used.  We will talk about unallowable costs on the next slide. SSBCI funds are really intended to target those that business that need access to funding, but fall behind on one or more credit metrics, such as lacking collateral, and having trouble obtaining a loan.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06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a list of prohibited uses of SSBCI funds, such as investing in passive real-estate, purchasing securities, or lobbying activities.  </a:t>
            </a:r>
          </a:p>
          <a:p>
            <a:endParaRPr lang="en-US" dirty="0"/>
          </a:p>
          <a:p>
            <a:r>
              <a:rPr lang="en-US" dirty="0"/>
              <a:t>This list does not reflect </a:t>
            </a:r>
            <a:r>
              <a:rPr lang="en-US" u="sng" dirty="0"/>
              <a:t>all</a:t>
            </a:r>
            <a:r>
              <a:rPr lang="en-US" dirty="0"/>
              <a:t> dis-allowed uses, nor does it address some of the special exceptions that may apply to these restrictions. </a:t>
            </a:r>
          </a:p>
          <a:p>
            <a:endParaRPr lang="en-US" dirty="0"/>
          </a:p>
          <a:p>
            <a:r>
              <a:rPr lang="en-US" sz="1800" dirty="0">
                <a:solidFill>
                  <a:srgbClr val="FF0000"/>
                </a:solidFill>
                <a:effectLst/>
                <a:latin typeface="Calibri" panose="020F0502020204030204" pitchFamily="34" charset="0"/>
                <a:ea typeface="Times New Roman" panose="02020603050405020304" pitchFamily="18" charset="0"/>
              </a:rPr>
              <a:t>Example/Exception - Passive Real Estate - Buying land or real estate (commercial or residential) that you plan on renting to a tenant – Unless </a:t>
            </a:r>
            <a:r>
              <a:rPr lang="en-US" sz="1800" u="sng" dirty="0">
                <a:solidFill>
                  <a:srgbClr val="FF0000"/>
                </a:solidFill>
                <a:effectLst/>
                <a:latin typeface="Calibri" panose="020F0502020204030204" pitchFamily="34" charset="0"/>
                <a:ea typeface="Times New Roman" panose="02020603050405020304" pitchFamily="18" charset="0"/>
              </a:rPr>
              <a:t>your </a:t>
            </a:r>
            <a:r>
              <a:rPr lang="en-US" sz="1800" dirty="0">
                <a:solidFill>
                  <a:srgbClr val="FF0000"/>
                </a:solidFill>
                <a:effectLst/>
                <a:latin typeface="Calibri" panose="020F0502020204030204" pitchFamily="34" charset="0"/>
                <a:ea typeface="Times New Roman" panose="02020603050405020304" pitchFamily="18" charset="0"/>
              </a:rPr>
              <a:t>business IS the tenant. </a:t>
            </a:r>
          </a:p>
          <a:p>
            <a:endParaRPr lang="en-US" dirty="0"/>
          </a:p>
          <a:p>
            <a:r>
              <a:rPr lang="en-US" dirty="0"/>
              <a:t>Another example would be the use of SSBCI funds in combination with another federal loan program.  Generally speaking, that is prohibited, but, with prior written consent of the Treasury, that action may be allowed – especially if the two projects are separate.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2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mj-lt"/>
              <a:buNone/>
            </a:pPr>
            <a:r>
              <a:rPr lang="en-US" sz="1200" dirty="0">
                <a:solidFill>
                  <a:srgbClr val="FF0000"/>
                </a:solidFill>
                <a:effectLst/>
                <a:latin typeface="Calibri" panose="020F0502020204030204" pitchFamily="34" charset="0"/>
                <a:ea typeface="Times New Roman" panose="02020603050405020304" pitchFamily="18" charset="0"/>
              </a:rPr>
              <a:t>Speculative activities are when you buy an investment on the premise that the price of that investment will go up at a later date and you will sell it, for example:  stock trading, purchasing and holding land, flipping properties. </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60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let’s talk about the first of our two lending programs – the Delaware Loan Participation Program. </a:t>
            </a:r>
          </a:p>
          <a:p>
            <a:endParaRPr lang="en-US" dirty="0"/>
          </a:p>
          <a:p>
            <a:r>
              <a:rPr lang="en-US" dirty="0"/>
              <a:t>This is a good option for a 5 – 10 year loan when the bank won’t lend you the full amount you requested, due to your level of risk of defaulting. </a:t>
            </a:r>
          </a:p>
          <a:p>
            <a:endParaRPr lang="en-US" dirty="0"/>
          </a:p>
          <a:p>
            <a:r>
              <a:rPr lang="en-US" dirty="0"/>
              <a:t>Note that DSB will only cover up to 50% of the requested loan.  So if your bank isn’t willing to cover at </a:t>
            </a:r>
            <a:r>
              <a:rPr lang="en-US"/>
              <a:t>least half, this </a:t>
            </a:r>
            <a:r>
              <a:rPr lang="en-US" dirty="0"/>
              <a:t>program is not for you. </a:t>
            </a:r>
          </a:p>
          <a:p>
            <a:endParaRPr lang="en-US" dirty="0"/>
          </a:p>
          <a:p>
            <a:r>
              <a:rPr lang="en-US" dirty="0"/>
              <a:t>As mentioned at the start, once you are referred to the bank for this program, that’s the only entity you have to deal with.  We will provide our portion of the funding to the bank so you don’t have to manage two sets of loans. </a:t>
            </a:r>
          </a:p>
          <a:p>
            <a:endParaRPr lang="en-US" dirty="0"/>
          </a:p>
          <a:p>
            <a:r>
              <a:rPr lang="en-US" dirty="0"/>
              <a:t>We would prefer to participate in loans that are medium to long-term, with most loans being preferably five years or less, and a maximum loan term of 10 years.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have some key program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approvals = CDF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E4C93-4C69-444B-BF49-1C5B874377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17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FD3B-DFCE-A040-9727-AEB0739DF99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D64299-FD6F-0045-8FE0-1640DEFC8EB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30796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D91BA-E200-584F-BDDB-666085260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CD883D-F625-D045-8990-AB09729F57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87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23F8-E412-9047-9501-427F65E18A0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36DD19C-512C-C143-A107-953B0C4C825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4767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B406-952F-2244-9E34-E6FFC569C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169F1-512D-DD4C-8F8A-FFA1FBBB713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DBEF32-CCD7-B340-B929-38A190A7730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75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E8AE-2BB6-E345-A776-C1417913D81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D5318A-DD69-3549-B9A9-AE214B55D5A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D9EF6F9-9E5E-2041-82DE-385BFA27465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B3C7E6-72B5-4444-A1B6-8CD57C22135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95061CE-3815-F941-94BC-205DC66A65F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74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4E32-6F76-BD47-B8E8-C14FEC0639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369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B8BE3C-6D8B-EF4F-BC4E-FD7C850E204F}"/>
              </a:ext>
            </a:extLst>
          </p:cNvPr>
          <p:cNvSpPr>
            <a:spLocks noGrp="1"/>
          </p:cNvSpPr>
          <p:nvPr>
            <p:ph type="dt" sz="half" idx="10"/>
          </p:nvPr>
        </p:nvSpPr>
        <p:spPr>
          <a:xfrm>
            <a:off x="628650" y="4767263"/>
            <a:ext cx="2057400" cy="273844"/>
          </a:xfrm>
          <a:prstGeom prst="rect">
            <a:avLst/>
          </a:prstGeom>
        </p:spPr>
        <p:txBody>
          <a:bodyPr/>
          <a:lstStyle/>
          <a:p>
            <a:fld id="{2FA84073-F7E2-7E4C-BEC0-D256855168F4}" type="datetimeFigureOut">
              <a:rPr lang="en-US" smtClean="0"/>
              <a:t>4/29/2024</a:t>
            </a:fld>
            <a:endParaRPr lang="en-US"/>
          </a:p>
        </p:txBody>
      </p:sp>
      <p:sp>
        <p:nvSpPr>
          <p:cNvPr id="3" name="Footer Placeholder 2">
            <a:extLst>
              <a:ext uri="{FF2B5EF4-FFF2-40B4-BE49-F238E27FC236}">
                <a16:creationId xmlns:a16="http://schemas.microsoft.com/office/drawing/2014/main" id="{54290CB1-D81C-AD40-A02C-832102899F6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5A16990-9368-E743-A751-75623DB035CA}"/>
              </a:ext>
            </a:extLst>
          </p:cNvPr>
          <p:cNvSpPr>
            <a:spLocks noGrp="1"/>
          </p:cNvSpPr>
          <p:nvPr>
            <p:ph type="sldNum" sz="quarter" idx="12"/>
          </p:nvPr>
        </p:nvSpPr>
        <p:spPr>
          <a:xfrm>
            <a:off x="6457950" y="4767263"/>
            <a:ext cx="2057400" cy="273844"/>
          </a:xfrm>
          <a:prstGeom prst="rect">
            <a:avLst/>
          </a:prstGeom>
        </p:spPr>
        <p:txBody>
          <a:bodyPr/>
          <a:lstStyle/>
          <a:p>
            <a:fld id="{A29000B4-E3E0-9F4B-8772-FB7F22DCF108}" type="slidenum">
              <a:rPr lang="en-US" smtClean="0"/>
              <a:t>‹#›</a:t>
            </a:fld>
            <a:endParaRPr lang="en-US"/>
          </a:p>
        </p:txBody>
      </p:sp>
    </p:spTree>
    <p:extLst>
      <p:ext uri="{BB962C8B-B14F-4D97-AF65-F5344CB8AC3E}">
        <p14:creationId xmlns:p14="http://schemas.microsoft.com/office/powerpoint/2010/main" val="3135042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6F36-CE76-334E-B040-79C4A6380B5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C2C89E6-E09B-E947-A83D-C218121421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73E90-CA3D-2B46-9856-83A74A24B8F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2124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F0D1-9D97-D24D-88B6-529B3AAB9F7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7E0FCC-88BA-044D-B7EC-30C1A8CEF84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796FFC-368E-6C43-A6A7-28C86057DFE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2C1E7D-7A71-0A4A-B2A6-E88ADFDE11F5}"/>
              </a:ext>
            </a:extLst>
          </p:cNvPr>
          <p:cNvSpPr>
            <a:spLocks noGrp="1"/>
          </p:cNvSpPr>
          <p:nvPr>
            <p:ph type="dt" sz="half" idx="10"/>
          </p:nvPr>
        </p:nvSpPr>
        <p:spPr>
          <a:xfrm>
            <a:off x="628650" y="4767263"/>
            <a:ext cx="2057400" cy="273844"/>
          </a:xfrm>
          <a:prstGeom prst="rect">
            <a:avLst/>
          </a:prstGeom>
        </p:spPr>
        <p:txBody>
          <a:bodyPr/>
          <a:lstStyle/>
          <a:p>
            <a:fld id="{2FA84073-F7E2-7E4C-BEC0-D256855168F4}" type="datetimeFigureOut">
              <a:rPr lang="en-US" smtClean="0"/>
              <a:t>4/29/2024</a:t>
            </a:fld>
            <a:endParaRPr lang="en-US"/>
          </a:p>
        </p:txBody>
      </p:sp>
      <p:sp>
        <p:nvSpPr>
          <p:cNvPr id="6" name="Footer Placeholder 5">
            <a:extLst>
              <a:ext uri="{FF2B5EF4-FFF2-40B4-BE49-F238E27FC236}">
                <a16:creationId xmlns:a16="http://schemas.microsoft.com/office/drawing/2014/main" id="{BECB780C-A652-4341-9756-B8FE25D58BC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999B346-7E91-CB41-AE12-36E977692918}"/>
              </a:ext>
            </a:extLst>
          </p:cNvPr>
          <p:cNvSpPr>
            <a:spLocks noGrp="1"/>
          </p:cNvSpPr>
          <p:nvPr>
            <p:ph type="sldNum" sz="quarter" idx="12"/>
          </p:nvPr>
        </p:nvSpPr>
        <p:spPr>
          <a:xfrm>
            <a:off x="6457950" y="4767263"/>
            <a:ext cx="2057400" cy="273844"/>
          </a:xfrm>
          <a:prstGeom prst="rect">
            <a:avLst/>
          </a:prstGeom>
        </p:spPr>
        <p:txBody>
          <a:bodyPr/>
          <a:lstStyle/>
          <a:p>
            <a:fld id="{A29000B4-E3E0-9F4B-8772-FB7F22DCF108}" type="slidenum">
              <a:rPr lang="en-US" smtClean="0"/>
              <a:t>‹#›</a:t>
            </a:fld>
            <a:endParaRPr lang="en-US"/>
          </a:p>
        </p:txBody>
      </p:sp>
    </p:spTree>
    <p:extLst>
      <p:ext uri="{BB962C8B-B14F-4D97-AF65-F5344CB8AC3E}">
        <p14:creationId xmlns:p14="http://schemas.microsoft.com/office/powerpoint/2010/main" val="324840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BB74-0CDD-1C49-A473-DFC4C3195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7BC8D-7127-CE49-A66C-23AF86ACC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373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5F636-1D94-F547-A91E-54DD58BB543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A21AA6-4950-EC47-B24F-33B85BEDAA9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43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57" name="TA-PPT backg.jpg" descr="TA-PPT backg.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8" name="Rectangle"/>
          <p:cNvSpPr/>
          <p:nvPr/>
        </p:nvSpPr>
        <p:spPr>
          <a:xfrm>
            <a:off x="1" y="0"/>
            <a:ext cx="9366266" cy="424393"/>
          </a:xfrm>
          <a:prstGeom prst="rect">
            <a:avLst/>
          </a:prstGeom>
          <a:solidFill>
            <a:srgbClr val="FFFFFF">
              <a:alpha val="61064"/>
            </a:srgbClr>
          </a:solidFill>
          <a:ln w="12700">
            <a:miter lim="400000"/>
          </a:ln>
        </p:spPr>
        <p:txBody>
          <a:bodyPr lIns="26789" tIns="26789" rIns="26789" bIns="26789" anchor="ctr"/>
          <a:lstStyle/>
          <a:p>
            <a:pPr>
              <a:defRPr sz="2400">
                <a:solidFill>
                  <a:srgbClr val="FFFFFF"/>
                </a:solidFill>
              </a:defRPr>
            </a:pPr>
            <a:endParaRPr sz="1265"/>
          </a:p>
        </p:txBody>
      </p:sp>
      <p:pic>
        <p:nvPicPr>
          <p:cNvPr id="59" name="TrueAccess-logo-color-final.png" descr="TrueAccess-logo-color-final.png"/>
          <p:cNvPicPr>
            <a:picLocks noChangeAspect="1"/>
          </p:cNvPicPr>
          <p:nvPr/>
        </p:nvPicPr>
        <p:blipFill>
          <a:blip r:embed="rId3"/>
          <a:stretch>
            <a:fillRect/>
          </a:stretch>
        </p:blipFill>
        <p:spPr>
          <a:xfrm>
            <a:off x="385486" y="64395"/>
            <a:ext cx="1559732" cy="295604"/>
          </a:xfrm>
          <a:prstGeom prst="rect">
            <a:avLst/>
          </a:prstGeom>
          <a:ln w="12700">
            <a:miter lim="400000"/>
          </a:ln>
        </p:spPr>
      </p:pic>
      <p:sp>
        <p:nvSpPr>
          <p:cNvPr id="60" name="Rectangle"/>
          <p:cNvSpPr/>
          <p:nvPr/>
        </p:nvSpPr>
        <p:spPr>
          <a:xfrm>
            <a:off x="0" y="5040189"/>
            <a:ext cx="9144002" cy="103313"/>
          </a:xfrm>
          <a:prstGeom prst="rect">
            <a:avLst/>
          </a:prstGeom>
          <a:solidFill>
            <a:srgbClr val="028081"/>
          </a:solidFill>
          <a:ln w="12700">
            <a:miter lim="400000"/>
          </a:ln>
        </p:spPr>
        <p:txBody>
          <a:bodyPr lIns="26789" tIns="26789" rIns="26789" bIns="26789" anchor="ctr"/>
          <a:lstStyle/>
          <a:p>
            <a:pPr>
              <a:defRPr sz="2600">
                <a:solidFill>
                  <a:srgbClr val="FFFFFF"/>
                </a:solidFill>
                <a:latin typeface="Helvetica Neue Medium"/>
                <a:ea typeface="Helvetica Neue Medium"/>
                <a:cs typeface="Helvetica Neue Medium"/>
                <a:sym typeface="Helvetica Neue Medium"/>
              </a:defRPr>
            </a:pPr>
            <a:endParaRPr sz="1371"/>
          </a:p>
        </p:txBody>
      </p:sp>
      <p:sp>
        <p:nvSpPr>
          <p:cNvPr id="61" name="Breaking down barriers — Building up communities"/>
          <p:cNvSpPr txBox="1"/>
          <p:nvPr/>
        </p:nvSpPr>
        <p:spPr>
          <a:xfrm>
            <a:off x="5976490" y="171405"/>
            <a:ext cx="2896226" cy="216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lgn="r">
              <a:defRPr sz="2000" i="1">
                <a:solidFill>
                  <a:srgbClr val="028081"/>
                </a:solidFill>
                <a:latin typeface="Lato-Italic"/>
                <a:ea typeface="Lato-Italic"/>
                <a:cs typeface="Lato-Italic"/>
                <a:sym typeface="Lato-Italic"/>
              </a:defRPr>
            </a:lvl1pPr>
          </a:lstStyle>
          <a:p>
            <a:r>
              <a:rPr sz="1055"/>
              <a:t>Breaking down barriers — Building up communities</a:t>
            </a:r>
          </a:p>
        </p:txBody>
      </p:sp>
      <p:sp>
        <p:nvSpPr>
          <p:cNvPr id="62" name="Title Text"/>
          <p:cNvSpPr txBox="1">
            <a:spLocks noGrp="1"/>
          </p:cNvSpPr>
          <p:nvPr>
            <p:ph type="title"/>
          </p:nvPr>
        </p:nvSpPr>
        <p:spPr>
          <a:xfrm>
            <a:off x="669727" y="665185"/>
            <a:ext cx="7804547" cy="667466"/>
          </a:xfrm>
          <a:prstGeom prst="rect">
            <a:avLst/>
          </a:prstGeom>
        </p:spPr>
        <p:txBody>
          <a:bodyPr/>
          <a:lstStyle>
            <a:lvl1pPr>
              <a:defRPr sz="3164"/>
            </a:lvl1pPr>
          </a:lstStyle>
          <a:p>
            <a:r>
              <a:t>Title Text</a:t>
            </a:r>
          </a:p>
        </p:txBody>
      </p:sp>
      <p:sp>
        <p:nvSpPr>
          <p:cNvPr id="63" name="Body Level One…"/>
          <p:cNvSpPr txBox="1">
            <a:spLocks noGrp="1"/>
          </p:cNvSpPr>
          <p:nvPr>
            <p:ph type="body" idx="1"/>
          </p:nvPr>
        </p:nvSpPr>
        <p:spPr>
          <a:prstGeom prst="rect">
            <a:avLst/>
          </a:prstGeom>
        </p:spPr>
        <p:txBody>
          <a:bodyPr/>
          <a:lstStyle>
            <a:lvl1pPr marL="182308" indent="-182308">
              <a:spcBef>
                <a:spcPts val="1688"/>
              </a:spcBef>
              <a:defRPr sz="1477"/>
            </a:lvl1pPr>
            <a:lvl2pPr marL="416704" indent="-182308">
              <a:spcBef>
                <a:spcPts val="1688"/>
              </a:spcBef>
              <a:defRPr sz="1477"/>
            </a:lvl2pPr>
            <a:lvl3pPr marL="651100" indent="-182308">
              <a:spcBef>
                <a:spcPts val="1688"/>
              </a:spcBef>
              <a:defRPr sz="1477"/>
            </a:lvl3pPr>
            <a:lvl4pPr marL="885496" indent="-182308">
              <a:spcBef>
                <a:spcPts val="1688"/>
              </a:spcBef>
              <a:defRPr sz="1477"/>
            </a:lvl4pPr>
            <a:lvl5pPr marL="1119892" indent="-182308">
              <a:spcBef>
                <a:spcPts val="1688"/>
              </a:spcBef>
              <a:defRPr sz="1477"/>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670109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2530265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579239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570745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63B036-0D99-47C9-9A2E-A3E3398054C8}"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080339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63B036-0D99-47C9-9A2E-A3E3398054C8}"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3141251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63B036-0D99-47C9-9A2E-A3E3398054C8}"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85621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3B036-0D99-47C9-9A2E-A3E3398054C8}"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683592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63B036-0D99-47C9-9A2E-A3E3398054C8}"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542169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63B036-0D99-47C9-9A2E-A3E3398054C8}"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694616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63B036-0D99-47C9-9A2E-A3E3398054C8}"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2663083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836601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068607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2778072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63B036-0D99-47C9-9A2E-A3E3398054C8}"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626476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63B036-0D99-47C9-9A2E-A3E3398054C8}" type="datetimeFigureOut">
              <a:rPr lang="en-US" smtClean="0"/>
              <a:t>4/29/2024</a:t>
            </a:fld>
            <a:endParaRPr lang="en-US"/>
          </a:p>
        </p:txBody>
      </p:sp>
      <p:sp>
        <p:nvSpPr>
          <p:cNvPr id="8" name="Footer Placeholder 7"/>
          <p:cNvSpPr>
            <a:spLocks noGrp="1"/>
          </p:cNvSpPr>
          <p:nvPr>
            <p:ph type="ftr" sz="quarter" idx="11"/>
          </p:nvPr>
        </p:nvSpPr>
        <p:spPr>
          <a:xfrm>
            <a:off x="420833" y="4793879"/>
            <a:ext cx="2733212" cy="228601"/>
          </a:xfrm>
        </p:spPr>
        <p:txBody>
          <a:bodyPr/>
          <a:lstStyle/>
          <a:p>
            <a:endParaRPr lang="en-US"/>
          </a:p>
        </p:txBody>
      </p:sp>
      <p:sp>
        <p:nvSpPr>
          <p:cNvPr id="9" name="Slide Number Placeholder 8"/>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289391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283482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6263B036-0D99-47C9-9A2E-A3E3398054C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B0C5FA4-99BC-43B9-B1D6-B145E67F0A83}" type="slidenum">
              <a:rPr lang="en-US" smtClean="0"/>
              <a:t>‹#›</a:t>
            </a:fld>
            <a:endParaRPr lang="en-US"/>
          </a:p>
        </p:txBody>
      </p:sp>
    </p:spTree>
    <p:extLst>
      <p:ext uri="{BB962C8B-B14F-4D97-AF65-F5344CB8AC3E}">
        <p14:creationId xmlns:p14="http://schemas.microsoft.com/office/powerpoint/2010/main" val="183548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4.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CFC1F-226C-AE4F-84B8-4C0552A4A5C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AD892-49CF-F042-8C61-8CD578330F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12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6263B036-0D99-47C9-9A2E-A3E3398054C8}" type="datetimeFigureOut">
              <a:rPr lang="en-US" smtClean="0"/>
              <a:t>4/29/2024</a:t>
            </a:fld>
            <a:endParaRPr lang="en-US"/>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4B0C5FA4-99BC-43B9-B1D6-B145E67F0A83}" type="slidenum">
              <a:rPr lang="en-US" smtClean="0"/>
              <a:t>‹#›</a:t>
            </a:fld>
            <a:endParaRPr lang="en-US"/>
          </a:p>
        </p:txBody>
      </p:sp>
    </p:spTree>
    <p:extLst>
      <p:ext uri="{BB962C8B-B14F-4D97-AF65-F5344CB8AC3E}">
        <p14:creationId xmlns:p14="http://schemas.microsoft.com/office/powerpoint/2010/main" val="455896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del-one.org/business-loan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trueaccesscapital.org/cont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business.delaware.gov/state-small-business-credit-initiative-ssbc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mailto:businessloans@del-one.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hyperlink" Target="https://del-one.akouba.i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lomerino@trueaccesscapital.org"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delawaresbdc.org" TargetMode="External"/><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hyperlink" Target="https://delawaresbdc.org/training/events/#start_date=2024-05-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business.delaware.gov/events-calendar/" TargetMode="External"/><Relationship Id="rId4" Type="http://schemas.openxmlformats.org/officeDocument/2006/relationships/hyperlink" Target="https://delawaresbdc.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mailto:Adrian.Romero@Del-One.org" TargetMode="External"/><Relationship Id="rId3" Type="http://schemas.openxmlformats.org/officeDocument/2006/relationships/hyperlink" Target="http://www.delawaresbdc.org/" TargetMode="External"/><Relationship Id="rId7" Type="http://schemas.openxmlformats.org/officeDocument/2006/relationships/hyperlink" Target="mailto:andrew.harton@delaware.gov" TargetMode="External"/><Relationship Id="rId2" Type="http://schemas.openxmlformats.org/officeDocument/2006/relationships/hyperlink" Target="mailto:tfarmer@udel.edu" TargetMode="External"/><Relationship Id="rId1" Type="http://schemas.openxmlformats.org/officeDocument/2006/relationships/slideLayout" Target="../slideLayouts/slideLayout5.xml"/><Relationship Id="rId6" Type="http://schemas.openxmlformats.org/officeDocument/2006/relationships/hyperlink" Target="mailto:Andrea.Wojcik@delaware.gov" TargetMode="External"/><Relationship Id="rId5" Type="http://schemas.openxmlformats.org/officeDocument/2006/relationships/hyperlink" Target="mailto:jory.moore@del-one.org" TargetMode="External"/><Relationship Id="rId4" Type="http://schemas.openxmlformats.org/officeDocument/2006/relationships/hyperlink" Target="https://linkprotect.cudasvc.com/url?a=http%3a%2f%2fwww.trueaccesscapital.org%2f&amp;c=E,1,OCTkGuw8rM4Hh_kdwU-FYahdqyem843iZmewdW2ySTnIfimZjnWCB4_aEqVQHJjhseh8bFfq_xydSY9YQMtVz0HlysXPkcGp_8ybFi8YMLt-gu82xP4jhQ,,&amp;typo=1" TargetMode="External"/><Relationship Id="rId9" Type="http://schemas.openxmlformats.org/officeDocument/2006/relationships/hyperlink" Target="mailto:chavonya.reddick@del-on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business.delaware.gov/state-small-business-credit-initiative-ssbc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5"/>
        <p:cNvGrpSpPr/>
        <p:nvPr/>
      </p:nvGrpSpPr>
      <p:grpSpPr>
        <a:xfrm>
          <a:off x="0" y="0"/>
          <a:ext cx="0" cy="0"/>
          <a:chOff x="0" y="0"/>
          <a:chExt cx="0" cy="0"/>
        </a:xfrm>
      </p:grpSpPr>
      <p:sp>
        <p:nvSpPr>
          <p:cNvPr id="66" name="Google Shape;66;p14"/>
          <p:cNvSpPr txBox="1"/>
          <p:nvPr/>
        </p:nvSpPr>
        <p:spPr>
          <a:xfrm>
            <a:off x="1212750" y="3296170"/>
            <a:ext cx="7103936" cy="3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lt1"/>
                </a:solidFill>
                <a:latin typeface="Montserrat"/>
                <a:ea typeface="Montserrat"/>
                <a:cs typeface="Montserrat"/>
                <a:sym typeface="Montserrat"/>
              </a:rPr>
              <a:t>STATE’S SMALL BUSINESS CREDIT INITIATIVE</a:t>
            </a:r>
          </a:p>
          <a:p>
            <a:pPr marL="0" lvl="0" indent="0" algn="l" rtl="0">
              <a:spcBef>
                <a:spcPts val="0"/>
              </a:spcBef>
              <a:spcAft>
                <a:spcPts val="0"/>
              </a:spcAft>
              <a:buNone/>
            </a:pPr>
            <a:r>
              <a:rPr lang="en-GB" sz="1200" b="1">
                <a:solidFill>
                  <a:schemeClr val="lt1"/>
                </a:solidFill>
                <a:latin typeface="Montserrat"/>
                <a:ea typeface="Montserrat"/>
                <a:cs typeface="Montserrat"/>
                <a:sym typeface="Montserrat"/>
              </a:rPr>
              <a:t>INFORMATION SESSION</a:t>
            </a:r>
          </a:p>
        </p:txBody>
      </p:sp>
      <p:sp>
        <p:nvSpPr>
          <p:cNvPr id="67" name="Google Shape;67;p14"/>
          <p:cNvSpPr/>
          <p:nvPr/>
        </p:nvSpPr>
        <p:spPr>
          <a:xfrm>
            <a:off x="1319147" y="3170679"/>
            <a:ext cx="1413000" cy="48000"/>
          </a:xfrm>
          <a:prstGeom prst="rect">
            <a:avLst/>
          </a:prstGeom>
          <a:solidFill>
            <a:srgbClr val="CF2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F2129"/>
              </a:solidFill>
            </a:endParaRPr>
          </a:p>
        </p:txBody>
      </p:sp>
      <p:pic>
        <p:nvPicPr>
          <p:cNvPr id="68" name="Google Shape;68;p14"/>
          <p:cNvPicPr preferRelativeResize="0"/>
          <p:nvPr/>
        </p:nvPicPr>
        <p:blipFill>
          <a:blip r:embed="rId4">
            <a:alphaModFix/>
          </a:blip>
          <a:stretch>
            <a:fillRect/>
          </a:stretch>
        </p:blipFill>
        <p:spPr>
          <a:xfrm>
            <a:off x="1106875" y="665825"/>
            <a:ext cx="1020747" cy="616552"/>
          </a:xfrm>
          <a:prstGeom prst="rect">
            <a:avLst/>
          </a:prstGeom>
          <a:noFill/>
          <a:ln>
            <a:noFill/>
          </a:ln>
        </p:spPr>
      </p:pic>
      <p:sp>
        <p:nvSpPr>
          <p:cNvPr id="69" name="Google Shape;69;p14"/>
          <p:cNvSpPr txBox="1"/>
          <p:nvPr/>
        </p:nvSpPr>
        <p:spPr>
          <a:xfrm>
            <a:off x="982863" y="2002298"/>
            <a:ext cx="5280900" cy="30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b="1">
                <a:solidFill>
                  <a:schemeClr val="lt1"/>
                </a:solidFill>
                <a:latin typeface="Montserrat"/>
                <a:ea typeface="Montserrat"/>
                <a:cs typeface="Montserrat"/>
                <a:sym typeface="Montserrat"/>
              </a:rPr>
              <a:t>Small Business Development </a:t>
            </a:r>
            <a:r>
              <a:rPr lang="en-GB" sz="1900" b="1" err="1">
                <a:solidFill>
                  <a:schemeClr val="lt1"/>
                </a:solidFill>
                <a:latin typeface="Montserrat"/>
                <a:ea typeface="Montserrat"/>
                <a:cs typeface="Montserrat"/>
                <a:sym typeface="Montserrat"/>
              </a:rPr>
              <a:t>Center</a:t>
            </a:r>
            <a:endParaRPr sz="1900" b="1">
              <a:solidFill>
                <a:schemeClr val="lt1"/>
              </a:solidFill>
              <a:latin typeface="Montserrat"/>
              <a:ea typeface="Montserrat"/>
              <a:cs typeface="Montserrat"/>
              <a:sym typeface="Montserrat"/>
            </a:endParaRPr>
          </a:p>
        </p:txBody>
      </p:sp>
      <p:sp>
        <p:nvSpPr>
          <p:cNvPr id="70" name="Google Shape;70;p14"/>
          <p:cNvSpPr txBox="1"/>
          <p:nvPr/>
        </p:nvSpPr>
        <p:spPr>
          <a:xfrm>
            <a:off x="982863" y="2297484"/>
            <a:ext cx="5280900" cy="70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400">
                <a:solidFill>
                  <a:schemeClr val="lt1"/>
                </a:solidFill>
                <a:latin typeface="Montserrat ExtraBold"/>
                <a:ea typeface="Montserrat ExtraBold"/>
                <a:cs typeface="Montserrat ExtraBold"/>
                <a:sym typeface="Montserrat ExtraBold"/>
              </a:rPr>
              <a:t>D E L A W A R E </a:t>
            </a:r>
            <a:endParaRPr sz="4400">
              <a:solidFill>
                <a:schemeClr val="lt1"/>
              </a:solidFill>
              <a:latin typeface="Montserrat ExtraBold"/>
              <a:ea typeface="Montserrat ExtraBold"/>
              <a:cs typeface="Montserrat ExtraBold"/>
              <a:sym typeface="Montserrat ExtraBold"/>
            </a:endParaRPr>
          </a:p>
        </p:txBody>
      </p:sp>
      <p:pic>
        <p:nvPicPr>
          <p:cNvPr id="71" name="Google Shape;71;p14"/>
          <p:cNvPicPr preferRelativeResize="0"/>
          <p:nvPr/>
        </p:nvPicPr>
        <p:blipFill rotWithShape="1">
          <a:blip r:embed="rId5">
            <a:alphaModFix/>
          </a:blip>
          <a:srcRect/>
          <a:stretch/>
        </p:blipFill>
        <p:spPr>
          <a:xfrm>
            <a:off x="5660092" y="1370860"/>
            <a:ext cx="1321275" cy="1262875"/>
          </a:xfrm>
          <a:prstGeom prst="rect">
            <a:avLst/>
          </a:prstGeom>
          <a:noFill/>
          <a:ln>
            <a:noFill/>
          </a:ln>
        </p:spPr>
      </p:pic>
    </p:spTree>
    <p:extLst>
      <p:ext uri="{BB962C8B-B14F-4D97-AF65-F5344CB8AC3E}">
        <p14:creationId xmlns:p14="http://schemas.microsoft.com/office/powerpoint/2010/main" val="98182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8650" y="342165"/>
            <a:ext cx="8113329" cy="665212"/>
          </a:xfrm>
        </p:spPr>
        <p:txBody>
          <a:bodyPr>
            <a:normAutofit fontScale="90000"/>
          </a:bodyPr>
          <a:lstStyle/>
          <a:p>
            <a:r>
              <a:rPr lang="en-US" b="1" dirty="0">
                <a:latin typeface="+mn-lt"/>
              </a:rPr>
              <a:t>Delaware Capital Access Program (DCAP)</a:t>
            </a:r>
          </a:p>
        </p:txBody>
      </p:sp>
      <p:sp>
        <p:nvSpPr>
          <p:cNvPr id="2" name="Content Placeholder 1">
            <a:extLst>
              <a:ext uri="{FF2B5EF4-FFF2-40B4-BE49-F238E27FC236}">
                <a16:creationId xmlns:a16="http://schemas.microsoft.com/office/drawing/2014/main" id="{97B389CA-52D2-4D7F-BC0B-BED3ABD94BCE}"/>
              </a:ext>
            </a:extLst>
          </p:cNvPr>
          <p:cNvSpPr>
            <a:spLocks noGrp="1"/>
          </p:cNvSpPr>
          <p:nvPr>
            <p:ph idx="1"/>
          </p:nvPr>
        </p:nvSpPr>
        <p:spPr>
          <a:xfrm>
            <a:off x="628650" y="1062751"/>
            <a:ext cx="7886700" cy="3263504"/>
          </a:xfrm>
        </p:spPr>
        <p:txBody>
          <a:bodyPr>
            <a:normAutofit/>
          </a:bodyPr>
          <a:lstStyle/>
          <a:p>
            <a:pPr marL="0" indent="0">
              <a:buNone/>
            </a:pPr>
            <a:r>
              <a:rPr lang="en-US" sz="1650" b="1" dirty="0">
                <a:latin typeface="Avenir Next LT Pro" panose="020B0504020202020204" pitchFamily="34" charset="0"/>
              </a:rPr>
              <a:t>PROGRAM PURPOSE</a:t>
            </a:r>
          </a:p>
          <a:p>
            <a:r>
              <a:rPr lang="en-US" sz="1650" dirty="0">
                <a:latin typeface="Avenir Next LT Pro" panose="020B0504020202020204" pitchFamily="34" charset="0"/>
              </a:rPr>
              <a:t>Provides supportive financing to a business that has minor collateral or credit issues</a:t>
            </a:r>
          </a:p>
          <a:p>
            <a:pPr marL="0" indent="0">
              <a:buNone/>
            </a:pPr>
            <a:endParaRPr lang="en-US" sz="300" dirty="0">
              <a:latin typeface="Avenir Next LT Pro" panose="020B0504020202020204" pitchFamily="34" charset="0"/>
            </a:endParaRPr>
          </a:p>
          <a:p>
            <a:r>
              <a:rPr lang="en-US" sz="1650" dirty="0">
                <a:latin typeface="Avenir Next LT Pro" panose="020B0504020202020204" pitchFamily="34" charset="0"/>
              </a:rPr>
              <a:t>Especially beneficial for those who are, or live in, socially or economically disadvantaged areas (also known as SEDI), or are a very small business (&lt;10 employees) </a:t>
            </a:r>
          </a:p>
          <a:p>
            <a:pPr marL="0" indent="0">
              <a:buNone/>
            </a:pPr>
            <a:endParaRPr lang="en-US" sz="300" dirty="0">
              <a:latin typeface="Avenir Next LT Pro" panose="020B0504020202020204" pitchFamily="34" charset="0"/>
            </a:endParaRPr>
          </a:p>
          <a:p>
            <a:r>
              <a:rPr lang="en-US" sz="1650" dirty="0">
                <a:latin typeface="Avenir Next LT Pro" panose="020B0504020202020204" pitchFamily="34" charset="0"/>
              </a:rPr>
              <a:t>A risk-pooling concept where multiple borrowers within the same lending institution contribute payments to the same reserve fund that the lender can use as collateral to support a loan</a:t>
            </a:r>
          </a:p>
          <a:p>
            <a:pPr marL="0" indent="0">
              <a:buNone/>
            </a:pPr>
            <a:endParaRPr lang="en-US" sz="300" dirty="0">
              <a:latin typeface="Avenir Next LT Pro" panose="020B0504020202020204" pitchFamily="34" charset="0"/>
            </a:endParaRPr>
          </a:p>
          <a:p>
            <a:r>
              <a:rPr lang="en-US" sz="1650" dirty="0">
                <a:latin typeface="Avenir Next LT Pro" panose="020B0504020202020204" pitchFamily="34" charset="0"/>
              </a:rPr>
              <a:t>Preference is also 5-year loans or less, with a maximum of a 10-year loan</a:t>
            </a:r>
          </a:p>
          <a:p>
            <a:endParaRPr lang="en-US" sz="1500" b="1" dirty="0">
              <a:latin typeface="Avenir Next LT Pro" panose="020B0504020202020204" pitchFamily="34" charset="0"/>
            </a:endParaRPr>
          </a:p>
          <a:p>
            <a:pPr marL="0" indent="0">
              <a:buNone/>
            </a:pPr>
            <a:endParaRPr lang="en-US" dirty="0"/>
          </a:p>
        </p:txBody>
      </p:sp>
      <p:pic>
        <p:nvPicPr>
          <p:cNvPr id="4" name="Picture 3" descr="Logo, icon&#10;&#10;Description automatically generated">
            <a:extLst>
              <a:ext uri="{FF2B5EF4-FFF2-40B4-BE49-F238E27FC236}">
                <a16:creationId xmlns:a16="http://schemas.microsoft.com/office/drawing/2014/main" id="{3A9EEB14-84AE-ED50-48DB-1327DD6F11A5}"/>
              </a:ext>
            </a:extLst>
          </p:cNvPr>
          <p:cNvPicPr>
            <a:picLocks noChangeAspect="1"/>
          </p:cNvPicPr>
          <p:nvPr/>
        </p:nvPicPr>
        <p:blipFill>
          <a:blip r:embed="rId3"/>
          <a:stretch>
            <a:fillRect/>
          </a:stretch>
        </p:blipFill>
        <p:spPr>
          <a:xfrm>
            <a:off x="2722758" y="4292878"/>
            <a:ext cx="2586890" cy="850622"/>
          </a:xfrm>
          <a:prstGeom prst="rect">
            <a:avLst/>
          </a:prstGeom>
        </p:spPr>
      </p:pic>
    </p:spTree>
    <p:extLst>
      <p:ext uri="{BB962C8B-B14F-4D97-AF65-F5344CB8AC3E}">
        <p14:creationId xmlns:p14="http://schemas.microsoft.com/office/powerpoint/2010/main" val="98280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150" b="1" dirty="0">
                <a:latin typeface="Avenir Next LT Pro" panose="020B0504020202020204" pitchFamily="34" charset="0"/>
              </a:rPr>
              <a:t>Where do I Start? </a:t>
            </a:r>
          </a:p>
        </p:txBody>
      </p:sp>
      <p:sp>
        <p:nvSpPr>
          <p:cNvPr id="3" name="Content Placeholder 2">
            <a:extLst>
              <a:ext uri="{FF2B5EF4-FFF2-40B4-BE49-F238E27FC236}">
                <a16:creationId xmlns:a16="http://schemas.microsoft.com/office/drawing/2014/main" id="{C84C4C19-29DB-65FD-FF5F-44AFC5AB77D7}"/>
              </a:ext>
            </a:extLst>
          </p:cNvPr>
          <p:cNvSpPr>
            <a:spLocks noGrp="1"/>
          </p:cNvSpPr>
          <p:nvPr>
            <p:ph idx="1"/>
          </p:nvPr>
        </p:nvSpPr>
        <p:spPr>
          <a:xfrm>
            <a:off x="628650" y="1167843"/>
            <a:ext cx="8041306" cy="3562056"/>
          </a:xfrm>
        </p:spPr>
        <p:txBody>
          <a:bodyPr>
            <a:normAutofit fontScale="92500"/>
          </a:bodyPr>
          <a:lstStyle/>
          <a:p>
            <a:pPr marL="0" indent="0">
              <a:buNone/>
            </a:pPr>
            <a:r>
              <a:rPr lang="en-US" dirty="0">
                <a:latin typeface="Avenir Next LT Pro" panose="020B0504020202020204" pitchFamily="34" charset="0"/>
              </a:rPr>
              <a:t>A business owner can start by speaking to a Division of Small Business, Regional Business Manager. </a:t>
            </a:r>
          </a:p>
          <a:p>
            <a:pPr marL="0" indent="0">
              <a:buNone/>
            </a:pPr>
            <a:endParaRPr lang="en-US" sz="600" dirty="0">
              <a:latin typeface="Avenir Next LT Pro" panose="020B0504020202020204" pitchFamily="34" charset="0"/>
            </a:endParaRPr>
          </a:p>
          <a:p>
            <a:pPr marL="0" indent="0">
              <a:buNone/>
            </a:pPr>
            <a:r>
              <a:rPr lang="en-US" dirty="0">
                <a:latin typeface="Avenir Next LT Pro" panose="020B0504020202020204" pitchFamily="34" charset="0"/>
              </a:rPr>
              <a:t>The Business Manager will listen to the details of your project and help you decide if:</a:t>
            </a:r>
          </a:p>
          <a:p>
            <a:pPr marL="0" indent="0">
              <a:buNone/>
            </a:pPr>
            <a:endParaRPr lang="en-US" sz="600" dirty="0">
              <a:latin typeface="Avenir Next LT Pro" panose="020B0504020202020204" pitchFamily="34" charset="0"/>
            </a:endParaRPr>
          </a:p>
          <a:p>
            <a:pPr lvl="1"/>
            <a:r>
              <a:rPr lang="en-US" sz="1950" dirty="0">
                <a:latin typeface="Avenir Next LT Pro" panose="020B0504020202020204" pitchFamily="34" charset="0"/>
              </a:rPr>
              <a:t>You might qualify for one of them – if yes, and you are “bank-ready” you will be given the list of participating lenders to choose from.</a:t>
            </a:r>
          </a:p>
          <a:p>
            <a:pPr marL="342900" lvl="1" indent="0">
              <a:buNone/>
            </a:pPr>
            <a:endParaRPr lang="en-US" sz="600" dirty="0">
              <a:latin typeface="Avenir Next LT Pro" panose="020B0504020202020204" pitchFamily="34" charset="0"/>
            </a:endParaRPr>
          </a:p>
          <a:p>
            <a:pPr lvl="1"/>
            <a:r>
              <a:rPr lang="en-US" sz="1950" dirty="0">
                <a:latin typeface="Avenir Next LT Pro" panose="020B0504020202020204" pitchFamily="34" charset="0"/>
              </a:rPr>
              <a:t>If you might qualify but are not “bank-ready” we will connect you with a Resource Partner to help get you there</a:t>
            </a:r>
          </a:p>
          <a:p>
            <a:pPr marL="342900" lvl="1" indent="0">
              <a:buNone/>
            </a:pPr>
            <a:endParaRPr lang="en-US" sz="600" dirty="0">
              <a:latin typeface="Avenir Next LT Pro" panose="020B0504020202020204" pitchFamily="34" charset="0"/>
            </a:endParaRPr>
          </a:p>
          <a:p>
            <a:pPr lvl="1"/>
            <a:r>
              <a:rPr lang="en-US" sz="1950" dirty="0">
                <a:latin typeface="Avenir Next LT Pro" panose="020B0504020202020204" pitchFamily="34" charset="0"/>
              </a:rPr>
              <a:t>If you do not qualify, we will educate you on other available incentive programs</a:t>
            </a:r>
          </a:p>
        </p:txBody>
      </p:sp>
    </p:spTree>
    <p:extLst>
      <p:ext uri="{BB962C8B-B14F-4D97-AF65-F5344CB8AC3E}">
        <p14:creationId xmlns:p14="http://schemas.microsoft.com/office/powerpoint/2010/main" val="373318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12073" y="197138"/>
            <a:ext cx="7882128" cy="807686"/>
          </a:xfrm>
        </p:spPr>
        <p:txBody>
          <a:bodyPr anchor="ctr">
            <a:normAutofit fontScale="90000"/>
          </a:bodyPr>
          <a:lstStyle/>
          <a:p>
            <a:pPr algn="ctr"/>
            <a:br>
              <a:rPr lang="en-US" sz="3000" b="1" dirty="0">
                <a:latin typeface="Avenir Next LT Pro" panose="020B0504020202020204" pitchFamily="34" charset="77"/>
              </a:rPr>
            </a:br>
            <a:r>
              <a:rPr lang="en-US" sz="3000" b="1" u="sng" dirty="0">
                <a:latin typeface="Avenir Next LT Pro" panose="020B0504020202020204" pitchFamily="34" charset="77"/>
              </a:rPr>
              <a:t>Additional Questions?</a:t>
            </a:r>
            <a:br>
              <a:rPr lang="en-US" sz="1500" b="1" u="sng" dirty="0">
                <a:latin typeface="Avenir Next LT Pro" panose="020B0504020202020204" pitchFamily="34" charset="77"/>
              </a:rPr>
            </a:br>
            <a:br>
              <a:rPr lang="en-US" sz="1500" b="1" u="sng" dirty="0">
                <a:latin typeface="Avenir Next LT Pro" panose="020B0504020202020204" pitchFamily="34" charset="77"/>
              </a:rPr>
            </a:br>
            <a:r>
              <a:rPr lang="en-US" sz="3000" b="1" dirty="0">
                <a:latin typeface="Avenir Next LT Pro" panose="020B0504020202020204" pitchFamily="34" charset="77"/>
              </a:rPr>
              <a:t>DSB Regional Business Managers</a:t>
            </a:r>
            <a:endParaRPr lang="en-US" sz="3000" dirty="0"/>
          </a:p>
        </p:txBody>
      </p:sp>
      <p:sp>
        <p:nvSpPr>
          <p:cNvPr id="2" name="TextBox 1">
            <a:extLst>
              <a:ext uri="{FF2B5EF4-FFF2-40B4-BE49-F238E27FC236}">
                <a16:creationId xmlns:a16="http://schemas.microsoft.com/office/drawing/2014/main" id="{98E3063F-7CEF-D8EA-4A4F-F9D44E6A3A6F}"/>
              </a:ext>
            </a:extLst>
          </p:cNvPr>
          <p:cNvSpPr txBox="1"/>
          <p:nvPr/>
        </p:nvSpPr>
        <p:spPr>
          <a:xfrm>
            <a:off x="333633" y="3432267"/>
            <a:ext cx="1947272" cy="1007968"/>
          </a:xfrm>
          <a:prstGeom prst="rect">
            <a:avLst/>
          </a:prstGeom>
          <a:noFill/>
        </p:spPr>
        <p:txBody>
          <a:bodyPr wrap="square" rtlCol="0">
            <a:spAutoFit/>
          </a:bodyPr>
          <a:lstStyle/>
          <a:p>
            <a:pPr algn="ctr" defTabSz="597469">
              <a:lnSpc>
                <a:spcPct val="150000"/>
              </a:lnSpc>
              <a:spcAft>
                <a:spcPts val="446"/>
              </a:spcAft>
              <a:buClrTx/>
            </a:pPr>
            <a:r>
              <a:rPr lang="en-US" sz="900" b="1" kern="1200" dirty="0">
                <a:solidFill>
                  <a:srgbClr val="275996"/>
                </a:solidFill>
                <a:latin typeface="Avenir Next LT Pro" panose="020B0504020202020204" pitchFamily="34" charset="77"/>
                <a:ea typeface="+mn-ea"/>
                <a:cs typeface="+mn-cs"/>
              </a:rPr>
              <a:t>Joe </a:t>
            </a:r>
            <a:r>
              <a:rPr lang="en-US" sz="900" b="1" kern="1200" dirty="0" err="1">
                <a:solidFill>
                  <a:srgbClr val="275996"/>
                </a:solidFill>
                <a:latin typeface="Avenir Next LT Pro" panose="020B0504020202020204" pitchFamily="34" charset="77"/>
                <a:ea typeface="+mn-ea"/>
                <a:cs typeface="+mn-cs"/>
              </a:rPr>
              <a:t>Zilcosky</a:t>
            </a:r>
            <a:endParaRPr lang="en-US" sz="900" b="1" kern="1200" dirty="0">
              <a:solidFill>
                <a:srgbClr val="275996"/>
              </a:solidFill>
              <a:latin typeface="Avenir Next LT Pro" panose="020B0504020202020204" pitchFamily="34" charset="77"/>
              <a:ea typeface="+mn-ea"/>
              <a:cs typeface="+mn-cs"/>
            </a:endParaRPr>
          </a:p>
          <a:p>
            <a:pPr algn="ctr" defTabSz="597469">
              <a:lnSpc>
                <a:spcPct val="150000"/>
              </a:lnSpc>
              <a:spcAft>
                <a:spcPts val="446"/>
              </a:spcAft>
              <a:buClrTx/>
            </a:pPr>
            <a:r>
              <a:rPr lang="en-US" sz="900" kern="1200" dirty="0">
                <a:solidFill>
                  <a:srgbClr val="275996"/>
                </a:solidFill>
                <a:latin typeface="Avenir Next LT Pro" panose="020B0504020202020204" pitchFamily="34" charset="77"/>
                <a:ea typeface="+mn-ea"/>
                <a:cs typeface="+mn-cs"/>
              </a:rPr>
              <a:t>Northern New Castle County</a:t>
            </a:r>
          </a:p>
          <a:p>
            <a:pPr algn="ctr" defTabSz="597469">
              <a:lnSpc>
                <a:spcPct val="150000"/>
              </a:lnSpc>
              <a:spcAft>
                <a:spcPts val="446"/>
              </a:spcAft>
              <a:buClrTx/>
            </a:pPr>
            <a:r>
              <a:rPr lang="en-US" sz="900" b="1" kern="1200" dirty="0" err="1">
                <a:solidFill>
                  <a:srgbClr val="275996"/>
                </a:solidFill>
                <a:latin typeface="Avenir Next LT Pro" panose="020B0504020202020204" pitchFamily="34" charset="77"/>
                <a:ea typeface="+mn-ea"/>
                <a:cs typeface="+mn-cs"/>
              </a:rPr>
              <a:t>Joe.Zilcosky@delaware.gov</a:t>
            </a:r>
            <a:endParaRPr lang="en-US" sz="900" b="1" kern="1200" dirty="0">
              <a:solidFill>
                <a:srgbClr val="275996"/>
              </a:solidFill>
              <a:latin typeface="Avenir Next LT Pro" panose="020B0504020202020204" pitchFamily="34" charset="77"/>
              <a:ea typeface="+mn-ea"/>
              <a:cs typeface="+mn-cs"/>
            </a:endParaRPr>
          </a:p>
          <a:p>
            <a:pPr defTabSz="685800">
              <a:spcAft>
                <a:spcPts val="450"/>
              </a:spcAft>
              <a:buClrTx/>
            </a:pPr>
            <a:endParaRPr lang="en-US" sz="900" kern="1200" dirty="0">
              <a:solidFill>
                <a:srgbClr val="275996"/>
              </a:solidFill>
              <a:latin typeface="Tahoma"/>
              <a:ea typeface="+mn-ea"/>
              <a:cs typeface="+mn-cs"/>
            </a:endParaRPr>
          </a:p>
        </p:txBody>
      </p:sp>
      <p:sp>
        <p:nvSpPr>
          <p:cNvPr id="3" name="TextBox 2">
            <a:extLst>
              <a:ext uri="{FF2B5EF4-FFF2-40B4-BE49-F238E27FC236}">
                <a16:creationId xmlns:a16="http://schemas.microsoft.com/office/drawing/2014/main" id="{3C9A56E4-F9E3-3BBB-EAAF-2995C823D1F0}"/>
              </a:ext>
            </a:extLst>
          </p:cNvPr>
          <p:cNvSpPr txBox="1"/>
          <p:nvPr/>
        </p:nvSpPr>
        <p:spPr>
          <a:xfrm>
            <a:off x="2509961" y="3432459"/>
            <a:ext cx="1843176" cy="1007968"/>
          </a:xfrm>
          <a:prstGeom prst="rect">
            <a:avLst/>
          </a:prstGeom>
          <a:noFill/>
        </p:spPr>
        <p:txBody>
          <a:bodyPr wrap="square" rtlCol="0">
            <a:spAutoFit/>
          </a:bodyPr>
          <a:lstStyle/>
          <a:p>
            <a:pPr algn="ctr" defTabSz="597469">
              <a:lnSpc>
                <a:spcPct val="150000"/>
              </a:lnSpc>
              <a:spcAft>
                <a:spcPts val="446"/>
              </a:spcAft>
              <a:buClrTx/>
            </a:pPr>
            <a:r>
              <a:rPr lang="en-US" sz="900" b="1" kern="1200" dirty="0">
                <a:solidFill>
                  <a:srgbClr val="275996"/>
                </a:solidFill>
                <a:latin typeface="Avenir Next LT Pro" panose="020B0504020202020204" pitchFamily="34" charset="77"/>
                <a:ea typeface="+mn-ea"/>
                <a:cs typeface="+mn-cs"/>
              </a:rPr>
              <a:t>David </a:t>
            </a:r>
            <a:r>
              <a:rPr lang="en-US" sz="900" b="1" kern="1200" dirty="0" err="1">
                <a:solidFill>
                  <a:srgbClr val="275996"/>
                </a:solidFill>
                <a:latin typeface="Avenir Next LT Pro" panose="020B0504020202020204" pitchFamily="34" charset="77"/>
                <a:ea typeface="+mn-ea"/>
                <a:cs typeface="+mn-cs"/>
              </a:rPr>
              <a:t>Mathe</a:t>
            </a:r>
            <a:endParaRPr lang="en-US" sz="900" b="1" kern="1200" dirty="0">
              <a:solidFill>
                <a:srgbClr val="275996"/>
              </a:solidFill>
              <a:latin typeface="Avenir Next LT Pro" panose="020B0504020202020204" pitchFamily="34" charset="77"/>
              <a:ea typeface="+mn-ea"/>
              <a:cs typeface="+mn-cs"/>
            </a:endParaRPr>
          </a:p>
          <a:p>
            <a:pPr algn="ctr" defTabSz="597469">
              <a:lnSpc>
                <a:spcPct val="150000"/>
              </a:lnSpc>
              <a:spcAft>
                <a:spcPts val="446"/>
              </a:spcAft>
              <a:buClrTx/>
            </a:pPr>
            <a:r>
              <a:rPr lang="en-US" sz="900" kern="1200" dirty="0">
                <a:solidFill>
                  <a:srgbClr val="275996"/>
                </a:solidFill>
                <a:latin typeface="Avenir Next LT Pro" panose="020B0504020202020204" pitchFamily="34" charset="77"/>
                <a:ea typeface="+mn-ea"/>
                <a:cs typeface="+mn-cs"/>
              </a:rPr>
              <a:t>Southern New Castle County</a:t>
            </a:r>
          </a:p>
          <a:p>
            <a:pPr algn="ctr" defTabSz="597469">
              <a:lnSpc>
                <a:spcPct val="150000"/>
              </a:lnSpc>
              <a:spcAft>
                <a:spcPts val="446"/>
              </a:spcAft>
              <a:buClrTx/>
            </a:pPr>
            <a:r>
              <a:rPr lang="en-US" sz="900" b="1" kern="1200" dirty="0" err="1">
                <a:solidFill>
                  <a:srgbClr val="275996"/>
                </a:solidFill>
                <a:latin typeface="Avenir Next LT Pro" panose="020B0504020202020204" pitchFamily="34" charset="77"/>
                <a:ea typeface="+mn-ea"/>
                <a:cs typeface="+mn-cs"/>
              </a:rPr>
              <a:t>David.Mathe@delaware.gov</a:t>
            </a:r>
            <a:endParaRPr lang="en-US" sz="900" b="1" kern="1200" dirty="0">
              <a:solidFill>
                <a:srgbClr val="275996"/>
              </a:solidFill>
              <a:latin typeface="Avenir Next LT Pro" panose="020B0504020202020204" pitchFamily="34" charset="77"/>
              <a:ea typeface="+mn-ea"/>
              <a:cs typeface="+mn-cs"/>
            </a:endParaRPr>
          </a:p>
          <a:p>
            <a:pPr defTabSz="685800">
              <a:spcAft>
                <a:spcPts val="450"/>
              </a:spcAft>
              <a:buClrTx/>
            </a:pPr>
            <a:endParaRPr lang="en-US" sz="900" kern="1200" dirty="0">
              <a:solidFill>
                <a:srgbClr val="275996"/>
              </a:solidFill>
              <a:latin typeface="Tahoma"/>
              <a:ea typeface="+mn-ea"/>
              <a:cs typeface="+mn-cs"/>
            </a:endParaRPr>
          </a:p>
        </p:txBody>
      </p:sp>
      <p:sp>
        <p:nvSpPr>
          <p:cNvPr id="4" name="TextBox 3">
            <a:extLst>
              <a:ext uri="{FF2B5EF4-FFF2-40B4-BE49-F238E27FC236}">
                <a16:creationId xmlns:a16="http://schemas.microsoft.com/office/drawing/2014/main" id="{B3D96A30-2418-FDC3-FF7D-74A722A8DA6C}"/>
              </a:ext>
            </a:extLst>
          </p:cNvPr>
          <p:cNvSpPr txBox="1"/>
          <p:nvPr/>
        </p:nvSpPr>
        <p:spPr>
          <a:xfrm>
            <a:off x="4582193" y="3432267"/>
            <a:ext cx="2092615" cy="1007968"/>
          </a:xfrm>
          <a:prstGeom prst="rect">
            <a:avLst/>
          </a:prstGeom>
          <a:noFill/>
        </p:spPr>
        <p:txBody>
          <a:bodyPr wrap="square" rtlCol="0">
            <a:spAutoFit/>
          </a:bodyPr>
          <a:lstStyle/>
          <a:p>
            <a:pPr algn="ctr" defTabSz="597469">
              <a:lnSpc>
                <a:spcPct val="150000"/>
              </a:lnSpc>
              <a:spcAft>
                <a:spcPts val="446"/>
              </a:spcAft>
              <a:buClrTx/>
            </a:pPr>
            <a:r>
              <a:rPr lang="en-US" sz="900" b="1" kern="1200" dirty="0">
                <a:solidFill>
                  <a:srgbClr val="275996"/>
                </a:solidFill>
                <a:latin typeface="Avenir Next LT Pro" panose="020B0504020202020204" pitchFamily="34" charset="77"/>
                <a:ea typeface="+mn-ea"/>
                <a:cs typeface="+mn-cs"/>
              </a:rPr>
              <a:t>Anastasia Jackson</a:t>
            </a:r>
          </a:p>
          <a:p>
            <a:pPr algn="ctr" defTabSz="597469">
              <a:lnSpc>
                <a:spcPct val="150000"/>
              </a:lnSpc>
              <a:spcAft>
                <a:spcPts val="446"/>
              </a:spcAft>
              <a:buClrTx/>
            </a:pPr>
            <a:r>
              <a:rPr lang="en-US" sz="900" kern="1200" dirty="0">
                <a:solidFill>
                  <a:srgbClr val="275996"/>
                </a:solidFill>
                <a:latin typeface="Avenir Next LT Pro" panose="020B0504020202020204" pitchFamily="34" charset="77"/>
                <a:ea typeface="+mn-ea"/>
                <a:cs typeface="+mn-cs"/>
              </a:rPr>
              <a:t>Kent County</a:t>
            </a:r>
          </a:p>
          <a:p>
            <a:pPr algn="ctr" defTabSz="597469">
              <a:lnSpc>
                <a:spcPct val="150000"/>
              </a:lnSpc>
              <a:spcAft>
                <a:spcPts val="446"/>
              </a:spcAft>
              <a:buClrTx/>
            </a:pPr>
            <a:r>
              <a:rPr lang="en-US" sz="900" b="1" kern="1200" dirty="0" err="1">
                <a:solidFill>
                  <a:srgbClr val="275996"/>
                </a:solidFill>
                <a:latin typeface="Avenir Next LT Pro" panose="020B0504020202020204" pitchFamily="34" charset="77"/>
                <a:ea typeface="+mn-ea"/>
                <a:cs typeface="+mn-cs"/>
              </a:rPr>
              <a:t>Anastasia.Jackson@delaware.gov</a:t>
            </a:r>
            <a:endParaRPr lang="en-US" sz="900" b="1" kern="1200" dirty="0">
              <a:solidFill>
                <a:srgbClr val="275996"/>
              </a:solidFill>
              <a:latin typeface="Avenir Next LT Pro" panose="020B0504020202020204" pitchFamily="34" charset="77"/>
              <a:ea typeface="+mn-ea"/>
              <a:cs typeface="+mn-cs"/>
            </a:endParaRPr>
          </a:p>
          <a:p>
            <a:pPr defTabSz="685800">
              <a:spcAft>
                <a:spcPts val="450"/>
              </a:spcAft>
              <a:buClrTx/>
            </a:pPr>
            <a:endParaRPr lang="en-US" sz="900" kern="1200" dirty="0">
              <a:solidFill>
                <a:srgbClr val="275996"/>
              </a:solidFill>
              <a:latin typeface="Tahoma"/>
              <a:ea typeface="+mn-ea"/>
              <a:cs typeface="+mn-cs"/>
            </a:endParaRPr>
          </a:p>
        </p:txBody>
      </p:sp>
      <p:sp>
        <p:nvSpPr>
          <p:cNvPr id="5" name="TextBox 4">
            <a:extLst>
              <a:ext uri="{FF2B5EF4-FFF2-40B4-BE49-F238E27FC236}">
                <a16:creationId xmlns:a16="http://schemas.microsoft.com/office/drawing/2014/main" id="{096C770A-9197-B484-31AC-60A390C54B54}"/>
              </a:ext>
            </a:extLst>
          </p:cNvPr>
          <p:cNvSpPr txBox="1"/>
          <p:nvPr/>
        </p:nvSpPr>
        <p:spPr>
          <a:xfrm>
            <a:off x="6654424" y="3432267"/>
            <a:ext cx="2280905" cy="1007968"/>
          </a:xfrm>
          <a:prstGeom prst="rect">
            <a:avLst/>
          </a:prstGeom>
          <a:noFill/>
        </p:spPr>
        <p:txBody>
          <a:bodyPr wrap="square" rtlCol="0">
            <a:spAutoFit/>
          </a:bodyPr>
          <a:lstStyle/>
          <a:p>
            <a:pPr algn="ctr" defTabSz="597469">
              <a:lnSpc>
                <a:spcPct val="150000"/>
              </a:lnSpc>
              <a:spcAft>
                <a:spcPts val="446"/>
              </a:spcAft>
              <a:buClrTx/>
            </a:pPr>
            <a:r>
              <a:rPr lang="en-US" sz="900" b="1" kern="1200" dirty="0">
                <a:solidFill>
                  <a:srgbClr val="275996"/>
                </a:solidFill>
                <a:latin typeface="Avenir Next LT Pro" panose="020B0504020202020204" pitchFamily="34" charset="77"/>
                <a:ea typeface="+mn-ea"/>
                <a:cs typeface="+mn-cs"/>
              </a:rPr>
              <a:t>Lauren Swain</a:t>
            </a:r>
          </a:p>
          <a:p>
            <a:pPr algn="ctr" defTabSz="597469">
              <a:lnSpc>
                <a:spcPct val="150000"/>
              </a:lnSpc>
              <a:spcAft>
                <a:spcPts val="446"/>
              </a:spcAft>
              <a:buClrTx/>
            </a:pPr>
            <a:r>
              <a:rPr lang="en-US" sz="900" kern="1200" dirty="0">
                <a:solidFill>
                  <a:srgbClr val="275996"/>
                </a:solidFill>
                <a:latin typeface="Avenir Next LT Pro" panose="020B0504020202020204" pitchFamily="34" charset="77"/>
                <a:ea typeface="+mn-ea"/>
                <a:cs typeface="+mn-cs"/>
              </a:rPr>
              <a:t>Sussex County</a:t>
            </a:r>
          </a:p>
          <a:p>
            <a:pPr algn="ctr" defTabSz="597469">
              <a:lnSpc>
                <a:spcPct val="150000"/>
              </a:lnSpc>
              <a:spcAft>
                <a:spcPts val="446"/>
              </a:spcAft>
              <a:buClrTx/>
            </a:pPr>
            <a:r>
              <a:rPr lang="en-US" sz="900" b="1" kern="1200" dirty="0" err="1">
                <a:solidFill>
                  <a:srgbClr val="275996"/>
                </a:solidFill>
                <a:latin typeface="Avenir Next LT Pro" panose="020B0504020202020204" pitchFamily="34" charset="77"/>
                <a:ea typeface="+mn-ea"/>
                <a:cs typeface="+mn-cs"/>
              </a:rPr>
              <a:t>Lauren.Swain@delaware.gov</a:t>
            </a:r>
            <a:endParaRPr lang="en-US" sz="900" b="1" kern="1200" dirty="0">
              <a:solidFill>
                <a:srgbClr val="275996"/>
              </a:solidFill>
              <a:latin typeface="Avenir Next LT Pro" panose="020B0504020202020204" pitchFamily="34" charset="77"/>
              <a:ea typeface="+mn-ea"/>
              <a:cs typeface="+mn-cs"/>
            </a:endParaRPr>
          </a:p>
          <a:p>
            <a:pPr defTabSz="685800">
              <a:spcAft>
                <a:spcPts val="450"/>
              </a:spcAft>
              <a:buClrTx/>
            </a:pPr>
            <a:endParaRPr lang="en-US" sz="900" kern="1200" dirty="0">
              <a:solidFill>
                <a:srgbClr val="275996"/>
              </a:solidFill>
              <a:latin typeface="Tahoma"/>
              <a:ea typeface="+mn-ea"/>
              <a:cs typeface="+mn-cs"/>
            </a:endParaRPr>
          </a:p>
        </p:txBody>
      </p:sp>
      <p:pic>
        <p:nvPicPr>
          <p:cNvPr id="12" name="Picture 11" descr="A person wearing glasses and a suit&#10;&#10;Description automatically generated">
            <a:extLst>
              <a:ext uri="{FF2B5EF4-FFF2-40B4-BE49-F238E27FC236}">
                <a16:creationId xmlns:a16="http://schemas.microsoft.com/office/drawing/2014/main" id="{9ECAD53B-858B-F13E-40C4-3A90948CE6AD}"/>
              </a:ext>
            </a:extLst>
          </p:cNvPr>
          <p:cNvPicPr>
            <a:picLocks noChangeAspect="1"/>
          </p:cNvPicPr>
          <p:nvPr/>
        </p:nvPicPr>
        <p:blipFill>
          <a:blip r:embed="rId2"/>
          <a:stretch>
            <a:fillRect/>
          </a:stretch>
        </p:blipFill>
        <p:spPr>
          <a:xfrm>
            <a:off x="2684684" y="1611629"/>
            <a:ext cx="1529947" cy="1710566"/>
          </a:xfrm>
          <a:prstGeom prst="rect">
            <a:avLst/>
          </a:prstGeom>
        </p:spPr>
      </p:pic>
      <p:pic>
        <p:nvPicPr>
          <p:cNvPr id="19" name="Picture 18" descr="A person in a suit smiling&#10;&#10;Description automatically generated">
            <a:extLst>
              <a:ext uri="{FF2B5EF4-FFF2-40B4-BE49-F238E27FC236}">
                <a16:creationId xmlns:a16="http://schemas.microsoft.com/office/drawing/2014/main" id="{96DD49B0-AE0A-011F-78B6-C304A2C43B47}"/>
              </a:ext>
            </a:extLst>
          </p:cNvPr>
          <p:cNvPicPr>
            <a:picLocks noChangeAspect="1"/>
          </p:cNvPicPr>
          <p:nvPr/>
        </p:nvPicPr>
        <p:blipFill>
          <a:blip r:embed="rId3"/>
          <a:stretch>
            <a:fillRect/>
          </a:stretch>
        </p:blipFill>
        <p:spPr>
          <a:xfrm>
            <a:off x="433814" y="1611629"/>
            <a:ext cx="1771650" cy="1647825"/>
          </a:xfrm>
          <a:prstGeom prst="rect">
            <a:avLst/>
          </a:prstGeom>
        </p:spPr>
      </p:pic>
      <p:pic>
        <p:nvPicPr>
          <p:cNvPr id="23" name="Picture 22" descr="A close-up of a person smiling&#10;&#10;Description automatically generated">
            <a:extLst>
              <a:ext uri="{FF2B5EF4-FFF2-40B4-BE49-F238E27FC236}">
                <a16:creationId xmlns:a16="http://schemas.microsoft.com/office/drawing/2014/main" id="{746ED2C2-0660-E431-7CCE-6A467989E8E7}"/>
              </a:ext>
            </a:extLst>
          </p:cNvPr>
          <p:cNvPicPr>
            <a:picLocks noChangeAspect="1"/>
          </p:cNvPicPr>
          <p:nvPr/>
        </p:nvPicPr>
        <p:blipFill>
          <a:blip r:embed="rId4"/>
          <a:stretch>
            <a:fillRect/>
          </a:stretch>
        </p:blipFill>
        <p:spPr>
          <a:xfrm>
            <a:off x="4693849" y="1611629"/>
            <a:ext cx="1828535" cy="1710565"/>
          </a:xfrm>
          <a:prstGeom prst="rect">
            <a:avLst/>
          </a:prstGeom>
        </p:spPr>
      </p:pic>
      <p:pic>
        <p:nvPicPr>
          <p:cNvPr id="27" name="Picture 26" descr="A close-up of a person smiling&#10;&#10;Description automatically generated">
            <a:extLst>
              <a:ext uri="{FF2B5EF4-FFF2-40B4-BE49-F238E27FC236}">
                <a16:creationId xmlns:a16="http://schemas.microsoft.com/office/drawing/2014/main" id="{DD35DF82-5793-5FDF-6591-F1DD9F3D436C}"/>
              </a:ext>
            </a:extLst>
          </p:cNvPr>
          <p:cNvPicPr>
            <a:picLocks noChangeAspect="1"/>
          </p:cNvPicPr>
          <p:nvPr/>
        </p:nvPicPr>
        <p:blipFill>
          <a:blip r:embed="rId5"/>
          <a:stretch>
            <a:fillRect/>
          </a:stretch>
        </p:blipFill>
        <p:spPr>
          <a:xfrm>
            <a:off x="6810143" y="1611629"/>
            <a:ext cx="1859742" cy="1710565"/>
          </a:xfrm>
          <a:prstGeom prst="rect">
            <a:avLst/>
          </a:prstGeom>
        </p:spPr>
      </p:pic>
    </p:spTree>
    <p:extLst>
      <p:ext uri="{BB962C8B-B14F-4D97-AF65-F5344CB8AC3E}">
        <p14:creationId xmlns:p14="http://schemas.microsoft.com/office/powerpoint/2010/main" val="65267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34869" y="315106"/>
            <a:ext cx="7886700" cy="994172"/>
          </a:xfrm>
        </p:spPr>
        <p:txBody>
          <a:bodyPr>
            <a:normAutofit/>
          </a:bodyPr>
          <a:lstStyle/>
          <a:p>
            <a:r>
              <a:rPr lang="en-US" sz="3000" b="1" u="sng" dirty="0">
                <a:latin typeface="Avenir Next LT Pro" panose="020B0504020202020204" pitchFamily="34" charset="0"/>
              </a:rPr>
              <a:t>Who are Participating Lenders? </a:t>
            </a:r>
          </a:p>
        </p:txBody>
      </p:sp>
      <p:sp>
        <p:nvSpPr>
          <p:cNvPr id="2" name="Content Placeholder 1">
            <a:extLst>
              <a:ext uri="{FF2B5EF4-FFF2-40B4-BE49-F238E27FC236}">
                <a16:creationId xmlns:a16="http://schemas.microsoft.com/office/drawing/2014/main" id="{97B389CA-52D2-4D7F-BC0B-BED3ABD94BCE}"/>
              </a:ext>
            </a:extLst>
          </p:cNvPr>
          <p:cNvSpPr>
            <a:spLocks noGrp="1"/>
          </p:cNvSpPr>
          <p:nvPr>
            <p:ph idx="1"/>
          </p:nvPr>
        </p:nvSpPr>
        <p:spPr>
          <a:xfrm>
            <a:off x="832353" y="1394422"/>
            <a:ext cx="7886700" cy="3263504"/>
          </a:xfrm>
        </p:spPr>
        <p:txBody>
          <a:bodyPr>
            <a:normAutofit/>
          </a:bodyPr>
          <a:lstStyle/>
          <a:p>
            <a:pPr lvl="1">
              <a:lnSpc>
                <a:spcPct val="100000"/>
              </a:lnSpc>
            </a:pPr>
            <a:r>
              <a:rPr lang="en-US" sz="2700" dirty="0">
                <a:latin typeface="Avenir Next LT Pro" panose="020B0504020202020204" pitchFamily="34" charset="0"/>
              </a:rPr>
              <a:t>Del-One Federal Credit Union </a:t>
            </a:r>
          </a:p>
          <a:p>
            <a:pPr marL="342900" lvl="1" indent="0">
              <a:lnSpc>
                <a:spcPct val="100000"/>
              </a:lnSpc>
              <a:buNone/>
            </a:pPr>
            <a:r>
              <a:rPr lang="en-US" sz="2700" dirty="0">
                <a:latin typeface="Avenir Next LT Pro" panose="020B0504020202020204" pitchFamily="34" charset="0"/>
              </a:rPr>
              <a:t> </a:t>
            </a:r>
            <a:r>
              <a:rPr lang="en-US" sz="2700" dirty="0">
                <a:latin typeface="Avenir Next LT Pro" panose="020B0504020202020204" pitchFamily="34" charset="0"/>
                <a:hlinkClick r:id="rId3"/>
              </a:rPr>
              <a:t>https://www.del-one.org/business-loans/</a:t>
            </a:r>
            <a:r>
              <a:rPr lang="en-US" sz="2700" dirty="0">
                <a:latin typeface="Avenir Next LT Pro" panose="020B0504020202020204" pitchFamily="34" charset="0"/>
              </a:rPr>
              <a:t> </a:t>
            </a:r>
          </a:p>
          <a:p>
            <a:pPr marL="342900" lvl="1" indent="0">
              <a:lnSpc>
                <a:spcPct val="100000"/>
              </a:lnSpc>
              <a:buNone/>
            </a:pPr>
            <a:endParaRPr lang="en-US" sz="2700" dirty="0">
              <a:latin typeface="Avenir Next LT Pro" panose="020B0504020202020204" pitchFamily="34" charset="0"/>
            </a:endParaRPr>
          </a:p>
          <a:p>
            <a:pPr lvl="1">
              <a:lnSpc>
                <a:spcPct val="100000"/>
              </a:lnSpc>
            </a:pPr>
            <a:r>
              <a:rPr lang="en-US" sz="2700" dirty="0">
                <a:latin typeface="Avenir Next LT Pro" panose="020B0504020202020204" pitchFamily="34" charset="0"/>
              </a:rPr>
              <a:t>True Access Capital</a:t>
            </a:r>
          </a:p>
          <a:p>
            <a:pPr marL="342900" lvl="1" indent="0">
              <a:lnSpc>
                <a:spcPct val="100000"/>
              </a:lnSpc>
              <a:buNone/>
            </a:pPr>
            <a:r>
              <a:rPr lang="en-US" sz="2700" dirty="0">
                <a:latin typeface="Avenir Next LT Pro" panose="020B0504020202020204" pitchFamily="34" charset="0"/>
              </a:rPr>
              <a:t>  </a:t>
            </a:r>
            <a:r>
              <a:rPr lang="en-US" sz="2700" dirty="0">
                <a:latin typeface="Avenir Next LT Pro" panose="020B0504020202020204" pitchFamily="34" charset="0"/>
                <a:hlinkClick r:id="rId4"/>
              </a:rPr>
              <a:t>https://trueaccesscapital.org/contact/</a:t>
            </a:r>
            <a:r>
              <a:rPr lang="en-US" sz="2700" dirty="0">
                <a:latin typeface="Avenir Next LT Pro" panose="020B0504020202020204" pitchFamily="34" charset="0"/>
              </a:rPr>
              <a:t> </a:t>
            </a:r>
          </a:p>
        </p:txBody>
      </p:sp>
      <p:pic>
        <p:nvPicPr>
          <p:cNvPr id="4" name="Picture 3" descr="Logo&#10;&#10;Description automatically generated">
            <a:extLst>
              <a:ext uri="{FF2B5EF4-FFF2-40B4-BE49-F238E27FC236}">
                <a16:creationId xmlns:a16="http://schemas.microsoft.com/office/drawing/2014/main" id="{56A2B969-C51D-58A7-F827-CA140AC22E2D}"/>
              </a:ext>
            </a:extLst>
          </p:cNvPr>
          <p:cNvPicPr>
            <a:picLocks noChangeAspect="1"/>
          </p:cNvPicPr>
          <p:nvPr/>
        </p:nvPicPr>
        <p:blipFill>
          <a:blip r:embed="rId5"/>
          <a:stretch>
            <a:fillRect/>
          </a:stretch>
        </p:blipFill>
        <p:spPr>
          <a:xfrm>
            <a:off x="7654159" y="83210"/>
            <a:ext cx="1304614" cy="1513844"/>
          </a:xfrm>
          <a:prstGeom prst="rect">
            <a:avLst/>
          </a:prstGeom>
        </p:spPr>
      </p:pic>
    </p:spTree>
    <p:extLst>
      <p:ext uri="{BB962C8B-B14F-4D97-AF65-F5344CB8AC3E}">
        <p14:creationId xmlns:p14="http://schemas.microsoft.com/office/powerpoint/2010/main" val="25871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F8E010-2BC7-2C7C-AE53-2C806A0EECFF}"/>
              </a:ext>
            </a:extLst>
          </p:cNvPr>
          <p:cNvSpPr>
            <a:spLocks noGrp="1"/>
          </p:cNvSpPr>
          <p:nvPr>
            <p:ph idx="1"/>
          </p:nvPr>
        </p:nvSpPr>
        <p:spPr>
          <a:xfrm>
            <a:off x="287482" y="1231900"/>
            <a:ext cx="8569037" cy="2051983"/>
          </a:xfrm>
          <a:ln>
            <a:noFill/>
          </a:ln>
        </p:spPr>
        <p:txBody>
          <a:bodyPr>
            <a:normAutofit/>
          </a:bodyPr>
          <a:lstStyle/>
          <a:p>
            <a:pPr marL="0" indent="0" algn="ctr">
              <a:buNone/>
            </a:pPr>
            <a:r>
              <a:rPr lang="en-US" sz="3600" b="1" dirty="0">
                <a:latin typeface="Avenir Next LT Pro" panose="020B0504020202020204" pitchFamily="34" charset="0"/>
              </a:rPr>
              <a:t>Visit: </a:t>
            </a:r>
            <a:r>
              <a:rPr lang="en-US" sz="3600" dirty="0">
                <a:latin typeface="Avenir Next LT Pro" panose="020B0504020202020204" pitchFamily="34" charset="0"/>
                <a:hlinkClick r:id="rId4"/>
              </a:rPr>
              <a:t>de.gov/</a:t>
            </a:r>
            <a:r>
              <a:rPr lang="en-US" sz="3600" dirty="0" err="1">
                <a:latin typeface="Avenir Next LT Pro" panose="020B0504020202020204" pitchFamily="34" charset="0"/>
                <a:hlinkClick r:id="rId4"/>
              </a:rPr>
              <a:t>ssbci</a:t>
            </a:r>
            <a:endParaRPr lang="en-US" sz="3600" dirty="0">
              <a:latin typeface="Avenir Next LT Pro" panose="020B0504020202020204" pitchFamily="34" charset="0"/>
            </a:endParaRPr>
          </a:p>
          <a:p>
            <a:pPr marL="0" indent="0">
              <a:buNone/>
            </a:pPr>
            <a:endParaRPr lang="en-US" sz="3600" dirty="0"/>
          </a:p>
          <a:p>
            <a:pPr marL="0" indent="0">
              <a:buNone/>
            </a:pPr>
            <a:endParaRPr lang="en-US" sz="2250" dirty="0"/>
          </a:p>
          <a:p>
            <a:pPr marL="0" indent="0">
              <a:buNone/>
            </a:pPr>
            <a:endParaRPr lang="en-US" sz="2250" dirty="0"/>
          </a:p>
        </p:txBody>
      </p:sp>
      <p:pic>
        <p:nvPicPr>
          <p:cNvPr id="3" name="Picture 2" descr="A picture containing graphical user interface&#10;&#10;Description automatically generated">
            <a:extLst>
              <a:ext uri="{FF2B5EF4-FFF2-40B4-BE49-F238E27FC236}">
                <a16:creationId xmlns:a16="http://schemas.microsoft.com/office/drawing/2014/main" id="{BA38AB3D-C0C5-AA86-82C2-47040B66797D}"/>
              </a:ext>
            </a:extLst>
          </p:cNvPr>
          <p:cNvPicPr>
            <a:picLocks noChangeAspect="1"/>
          </p:cNvPicPr>
          <p:nvPr/>
        </p:nvPicPr>
        <p:blipFill>
          <a:blip r:embed="rId5"/>
          <a:stretch>
            <a:fillRect/>
          </a:stretch>
        </p:blipFill>
        <p:spPr>
          <a:xfrm>
            <a:off x="2672203" y="2322607"/>
            <a:ext cx="3545594" cy="1165862"/>
          </a:xfrm>
          <a:prstGeom prst="rect">
            <a:avLst/>
          </a:prstGeom>
        </p:spPr>
      </p:pic>
    </p:spTree>
    <p:extLst>
      <p:ext uri="{BB962C8B-B14F-4D97-AF65-F5344CB8AC3E}">
        <p14:creationId xmlns:p14="http://schemas.microsoft.com/office/powerpoint/2010/main" val="105503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28" name="Freeform: Shape 27">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17576" y="732955"/>
            <a:ext cx="4540253"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defTabSz="342900">
              <a:buClrTx/>
              <a:defRPr/>
            </a:pPr>
            <a:endParaRPr lang="en-US" sz="1350" kern="1200">
              <a:solidFill>
                <a:prstClr val="white"/>
              </a:solidFill>
              <a:latin typeface="Century Gothic" panose="020B0502020202020204"/>
              <a:ea typeface="+mn-ea"/>
              <a:cs typeface="+mn-cs"/>
            </a:endParaRPr>
          </a:p>
        </p:txBody>
      </p:sp>
      <p:sp>
        <p:nvSpPr>
          <p:cNvPr id="3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8302"/>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defTabSz="342900">
              <a:buClrTx/>
              <a:defRPr/>
            </a:pPr>
            <a:endParaRPr lang="en-US" sz="1350" kern="1200">
              <a:solidFill>
                <a:prstClr val="white"/>
              </a:solidFill>
              <a:latin typeface="Century Gothic" panose="020B0502020202020204"/>
              <a:ea typeface="+mn-ea"/>
              <a:cs typeface="+mn-cs"/>
            </a:endParaRPr>
          </a:p>
        </p:txBody>
      </p:sp>
      <p:sp>
        <p:nvSpPr>
          <p:cNvPr id="3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011935" y="1369559"/>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defTabSz="342900">
              <a:buClrTx/>
              <a:defRPr/>
            </a:pPr>
            <a:endParaRPr lang="en-US" sz="1350" kern="1200" dirty="0">
              <a:solidFill>
                <a:prstClr val="white"/>
              </a:solidFill>
              <a:latin typeface="Century Gothic" panose="020B0502020202020204"/>
              <a:ea typeface="+mn-ea"/>
              <a:cs typeface="+mn-cs"/>
            </a:endParaRPr>
          </a:p>
        </p:txBody>
      </p:sp>
      <p:pic>
        <p:nvPicPr>
          <p:cNvPr id="4" name="Picture 3">
            <a:extLst>
              <a:ext uri="{FF2B5EF4-FFF2-40B4-BE49-F238E27FC236}">
                <a16:creationId xmlns:a16="http://schemas.microsoft.com/office/drawing/2014/main" id="{F0BC29EF-E5D1-6AB1-CFC7-03B97F75092F}"/>
              </a:ext>
            </a:extLst>
          </p:cNvPr>
          <p:cNvPicPr>
            <a:picLocks noChangeAspect="1"/>
          </p:cNvPicPr>
          <p:nvPr/>
        </p:nvPicPr>
        <p:blipFill rotWithShape="1">
          <a:blip r:embed="rId4"/>
          <a:srcRect l="1" r="-3478" b="-2"/>
          <a:stretch/>
        </p:blipFill>
        <p:spPr>
          <a:xfrm>
            <a:off x="5676779" y="635928"/>
            <a:ext cx="2987898" cy="3609470"/>
          </a:xfrm>
          <a:prstGeom prst="rect">
            <a:avLst/>
          </a:prstGeom>
        </p:spPr>
      </p:pic>
      <p:sp>
        <p:nvSpPr>
          <p:cNvPr id="34" name="Rectangle 3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36" name="Oval 3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0250"/>
            <a:ext cx="3143250" cy="314325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38" name="Oval 3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71700"/>
            <a:ext cx="1771650" cy="177165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3" name="Content Placeholder 2">
            <a:extLst>
              <a:ext uri="{FF2B5EF4-FFF2-40B4-BE49-F238E27FC236}">
                <a16:creationId xmlns:a16="http://schemas.microsoft.com/office/drawing/2014/main" id="{8903D84D-CFCA-441A-8886-72C244CAF087}"/>
              </a:ext>
            </a:extLst>
          </p:cNvPr>
          <p:cNvSpPr>
            <a:spLocks noGrp="1"/>
          </p:cNvSpPr>
          <p:nvPr>
            <p:ph idx="1"/>
          </p:nvPr>
        </p:nvSpPr>
        <p:spPr>
          <a:xfrm>
            <a:off x="479324" y="406958"/>
            <a:ext cx="4554582" cy="4265898"/>
          </a:xfrm>
        </p:spPr>
        <p:txBody>
          <a:bodyPr anchor="ctr">
            <a:normAutofit/>
          </a:bodyPr>
          <a:lstStyle/>
          <a:p>
            <a:pPr marL="0" indent="0" algn="ctr">
              <a:buNone/>
            </a:pPr>
            <a:endParaRPr lang="en-US" dirty="0">
              <a:solidFill>
                <a:schemeClr val="tx1"/>
              </a:solidFill>
              <a:latin typeface="+mj-lt"/>
            </a:endParaRPr>
          </a:p>
          <a:p>
            <a:pPr marL="0" indent="0">
              <a:buNone/>
            </a:pPr>
            <a:r>
              <a:rPr lang="en-US" dirty="0">
                <a:solidFill>
                  <a:schemeClr val="tx1"/>
                </a:solidFill>
                <a:latin typeface="+mj-lt"/>
              </a:rPr>
              <a:t>Del-One Federal Credit Union has been proudly helping members reach their goals since 1960. Our member-owned financial cooperative’s staff work as advocates by learning what our members need and want and assisting them on their financial journey. Del-One is more than just a full-service financial institution with branch locations throughout Delaware—it is a place where members are treated like family.</a:t>
            </a:r>
          </a:p>
        </p:txBody>
      </p:sp>
      <p:pic>
        <p:nvPicPr>
          <p:cNvPr id="5" name="Picture 4">
            <a:extLst>
              <a:ext uri="{FF2B5EF4-FFF2-40B4-BE49-F238E27FC236}">
                <a16:creationId xmlns:a16="http://schemas.microsoft.com/office/drawing/2014/main" id="{2412FF4C-FC97-65D1-59B2-80196AAC0190}"/>
              </a:ext>
            </a:extLst>
          </p:cNvPr>
          <p:cNvPicPr>
            <a:picLocks noChangeAspect="1"/>
          </p:cNvPicPr>
          <p:nvPr/>
        </p:nvPicPr>
        <p:blipFill>
          <a:blip r:embed="rId5"/>
          <a:stretch>
            <a:fillRect/>
          </a:stretch>
        </p:blipFill>
        <p:spPr>
          <a:xfrm>
            <a:off x="7325249" y="4547021"/>
            <a:ext cx="1613750" cy="416073"/>
          </a:xfrm>
          <a:prstGeom prst="rect">
            <a:avLst/>
          </a:prstGeom>
        </p:spPr>
      </p:pic>
    </p:spTree>
    <p:extLst>
      <p:ext uri="{BB962C8B-B14F-4D97-AF65-F5344CB8AC3E}">
        <p14:creationId xmlns:p14="http://schemas.microsoft.com/office/powerpoint/2010/main" val="2214653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46" name="Rectangle 45">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47"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defTabSz="342900">
                <a:buClrTx/>
                <a:defRPr/>
              </a:pPr>
              <a:endParaRPr lang="en-US" sz="1350" kern="1200">
                <a:solidFill>
                  <a:prstClr val="white"/>
                </a:solidFill>
                <a:latin typeface="Century Gothic" panose="020B0502020202020204"/>
                <a:ea typeface="+mn-ea"/>
                <a:cs typeface="+mn-cs"/>
              </a:endParaRPr>
            </a:p>
          </p:txBody>
        </p:sp>
      </p:grpSp>
      <p:sp>
        <p:nvSpPr>
          <p:cNvPr id="2" name="Title 1">
            <a:extLst>
              <a:ext uri="{FF2B5EF4-FFF2-40B4-BE49-F238E27FC236}">
                <a16:creationId xmlns:a16="http://schemas.microsoft.com/office/drawing/2014/main" id="{07CF2AC6-90D9-E683-39ED-F1B35D476B27}"/>
              </a:ext>
            </a:extLst>
          </p:cNvPr>
          <p:cNvSpPr>
            <a:spLocks noGrp="1"/>
          </p:cNvSpPr>
          <p:nvPr>
            <p:ph type="title"/>
          </p:nvPr>
        </p:nvSpPr>
        <p:spPr>
          <a:xfrm>
            <a:off x="866216" y="730251"/>
            <a:ext cx="6571060" cy="530223"/>
          </a:xfrm>
        </p:spPr>
        <p:txBody>
          <a:bodyPr>
            <a:normAutofit/>
          </a:bodyPr>
          <a:lstStyle/>
          <a:p>
            <a:r>
              <a:rPr lang="en-US">
                <a:solidFill>
                  <a:srgbClr val="FFFFFF"/>
                </a:solidFill>
              </a:rPr>
              <a:t>Products and Qualifications</a:t>
            </a:r>
          </a:p>
        </p:txBody>
      </p:sp>
      <p:sp>
        <p:nvSpPr>
          <p:cNvPr id="49" name="Rectangle 48">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graphicFrame>
        <p:nvGraphicFramePr>
          <p:cNvPr id="40" name="Content Placeholder 2">
            <a:extLst>
              <a:ext uri="{FF2B5EF4-FFF2-40B4-BE49-F238E27FC236}">
                <a16:creationId xmlns:a16="http://schemas.microsoft.com/office/drawing/2014/main" id="{C3DB751F-A5B0-9F5F-A224-03676BBDCE97}"/>
              </a:ext>
            </a:extLst>
          </p:cNvPr>
          <p:cNvGraphicFramePr>
            <a:graphicFrameLocks/>
          </p:cNvGraphicFramePr>
          <p:nvPr/>
        </p:nvGraphicFramePr>
        <p:xfrm>
          <a:off x="965201" y="1887634"/>
          <a:ext cx="4265552" cy="2277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600A98B-9815-FEBC-A29D-9CB5889EB831}"/>
              </a:ext>
            </a:extLst>
          </p:cNvPr>
          <p:cNvSpPr txBox="1"/>
          <p:nvPr/>
        </p:nvSpPr>
        <p:spPr>
          <a:xfrm>
            <a:off x="5372093" y="2035276"/>
            <a:ext cx="2806707" cy="2275495"/>
          </a:xfrm>
          <a:prstGeom prst="rect">
            <a:avLst/>
          </a:prstGeom>
          <a:noFill/>
        </p:spPr>
        <p:txBody>
          <a:bodyPr wrap="square" rtlCol="0">
            <a:spAutoFit/>
          </a:bodyPr>
          <a:lstStyle/>
          <a:p>
            <a:pPr defTabSz="301752">
              <a:spcAft>
                <a:spcPts val="450"/>
              </a:spcAft>
              <a:buClrTx/>
              <a:defRPr/>
            </a:pPr>
            <a:r>
              <a:rPr lang="en-US" sz="1188" kern="1200" dirty="0">
                <a:solidFill>
                  <a:prstClr val="white"/>
                </a:solidFill>
                <a:latin typeface="Century Gothic" panose="020B0502020202020204"/>
                <a:ea typeface="+mn-ea"/>
                <a:cs typeface="+mn-cs"/>
              </a:rPr>
              <a:t>CONTACT US: </a:t>
            </a:r>
          </a:p>
          <a:p>
            <a:pPr defTabSz="301752">
              <a:spcAft>
                <a:spcPts val="450"/>
              </a:spcAft>
              <a:buClrTx/>
              <a:defRPr/>
            </a:pPr>
            <a:endParaRPr lang="en-US" sz="1188" kern="1200" dirty="0">
              <a:solidFill>
                <a:prstClr val="white"/>
              </a:solidFill>
              <a:latin typeface="Century Gothic" panose="020B0502020202020204"/>
              <a:ea typeface="+mn-ea"/>
              <a:cs typeface="+mn-cs"/>
            </a:endParaRPr>
          </a:p>
          <a:p>
            <a:pPr defTabSz="301752">
              <a:spcAft>
                <a:spcPts val="450"/>
              </a:spcAft>
              <a:buClrTx/>
              <a:defRPr/>
            </a:pPr>
            <a:r>
              <a:rPr lang="en-US" sz="1188" kern="1200" dirty="0">
                <a:solidFill>
                  <a:prstClr val="white"/>
                </a:solidFill>
                <a:latin typeface="Century Gothic" panose="020B0502020202020204"/>
                <a:ea typeface="+mn-ea"/>
                <a:cs typeface="+mn-cs"/>
              </a:rPr>
              <a:t>PHONE: (302) 608-0661</a:t>
            </a:r>
          </a:p>
          <a:p>
            <a:pPr defTabSz="301752">
              <a:spcAft>
                <a:spcPts val="450"/>
              </a:spcAft>
              <a:buClrTx/>
              <a:defRPr/>
            </a:pPr>
            <a:r>
              <a:rPr lang="en-US" sz="1188" kern="1200" dirty="0">
                <a:solidFill>
                  <a:prstClr val="white"/>
                </a:solidFill>
                <a:latin typeface="Century Gothic" panose="020B0502020202020204"/>
                <a:ea typeface="+mn-ea"/>
                <a:cs typeface="+mn-cs"/>
              </a:rPr>
              <a:t>EMAIL: </a:t>
            </a:r>
            <a:r>
              <a:rPr lang="en-US" sz="1188" kern="1200" dirty="0">
                <a:solidFill>
                  <a:prstClr val="white"/>
                </a:solidFill>
                <a:latin typeface="Century Gothic" panose="020B0502020202020204"/>
                <a:ea typeface="+mn-ea"/>
                <a:cs typeface="+mn-cs"/>
                <a:hlinkClick r:id="rId8"/>
              </a:rPr>
              <a:t>businessloans@del-one.org</a:t>
            </a:r>
            <a:endParaRPr lang="en-US" sz="1188" kern="1200" dirty="0">
              <a:solidFill>
                <a:prstClr val="white"/>
              </a:solidFill>
              <a:latin typeface="Century Gothic" panose="020B0502020202020204"/>
              <a:ea typeface="+mn-ea"/>
              <a:cs typeface="+mn-cs"/>
            </a:endParaRPr>
          </a:p>
          <a:p>
            <a:pPr defTabSz="301752">
              <a:spcAft>
                <a:spcPts val="450"/>
              </a:spcAft>
              <a:buClrTx/>
              <a:defRPr/>
            </a:pPr>
            <a:endParaRPr lang="en-US" sz="1188" kern="1200" dirty="0">
              <a:solidFill>
                <a:prstClr val="white"/>
              </a:solidFill>
              <a:latin typeface="Century Gothic" panose="020B0502020202020204"/>
              <a:ea typeface="+mn-ea"/>
              <a:cs typeface="+mn-cs"/>
            </a:endParaRPr>
          </a:p>
          <a:p>
            <a:pPr defTabSz="301752">
              <a:spcAft>
                <a:spcPts val="450"/>
              </a:spcAft>
              <a:buClrTx/>
              <a:defRPr/>
            </a:pPr>
            <a:r>
              <a:rPr lang="en-US" sz="1188" kern="1200" dirty="0">
                <a:solidFill>
                  <a:prstClr val="white"/>
                </a:solidFill>
                <a:latin typeface="Century Gothic" panose="020B0502020202020204"/>
                <a:ea typeface="+mn-ea"/>
                <a:cs typeface="+mn-cs"/>
              </a:rPr>
              <a:t>APPLY ONLINE! </a:t>
            </a:r>
          </a:p>
          <a:p>
            <a:pPr defTabSz="301752">
              <a:spcAft>
                <a:spcPts val="450"/>
              </a:spcAft>
              <a:buClrTx/>
              <a:defRPr/>
            </a:pPr>
            <a:endParaRPr lang="en-US" sz="1188" kern="1200" dirty="0">
              <a:solidFill>
                <a:prstClr val="white"/>
              </a:solidFill>
              <a:latin typeface="Century Gothic" panose="020B0502020202020204"/>
              <a:ea typeface="+mn-ea"/>
              <a:cs typeface="+mn-cs"/>
            </a:endParaRPr>
          </a:p>
          <a:p>
            <a:pPr defTabSz="301752">
              <a:spcAft>
                <a:spcPts val="450"/>
              </a:spcAft>
              <a:buClrTx/>
              <a:defRPr/>
            </a:pPr>
            <a:r>
              <a:rPr lang="en-US" sz="1188" kern="1200" dirty="0">
                <a:solidFill>
                  <a:prstClr val="white"/>
                </a:solidFill>
                <a:latin typeface="Century Gothic" panose="020B0502020202020204"/>
                <a:ea typeface="+mn-ea"/>
                <a:cs typeface="+mn-cs"/>
                <a:hlinkClick r:id="rId9"/>
              </a:rPr>
              <a:t>https://del-one.akouba.io/</a:t>
            </a:r>
            <a:endParaRPr lang="en-US" sz="1188" kern="1200" dirty="0">
              <a:solidFill>
                <a:prstClr val="white"/>
              </a:solidFill>
              <a:latin typeface="Century Gothic" panose="020B0502020202020204"/>
              <a:ea typeface="+mn-ea"/>
              <a:cs typeface="+mn-cs"/>
            </a:endParaRPr>
          </a:p>
          <a:p>
            <a:pPr defTabSz="342900">
              <a:spcAft>
                <a:spcPts val="450"/>
              </a:spcAft>
              <a:buClrTx/>
              <a:defRPr/>
            </a:pPr>
            <a:endParaRPr lang="en-US" sz="1350" kern="1200" dirty="0">
              <a:solidFill>
                <a:prstClr val="white"/>
              </a:solidFill>
              <a:latin typeface="Century Gothic" panose="020B0502020202020204"/>
              <a:ea typeface="+mn-ea"/>
              <a:cs typeface="+mn-cs"/>
            </a:endParaRPr>
          </a:p>
        </p:txBody>
      </p:sp>
      <p:pic>
        <p:nvPicPr>
          <p:cNvPr id="4" name="Picture 3">
            <a:extLst>
              <a:ext uri="{FF2B5EF4-FFF2-40B4-BE49-F238E27FC236}">
                <a16:creationId xmlns:a16="http://schemas.microsoft.com/office/drawing/2014/main" id="{16C9709F-4ACF-DD1C-8EE3-6F90EBCAA513}"/>
              </a:ext>
            </a:extLst>
          </p:cNvPr>
          <p:cNvPicPr>
            <a:picLocks noChangeAspect="1"/>
          </p:cNvPicPr>
          <p:nvPr/>
        </p:nvPicPr>
        <p:blipFill>
          <a:blip r:embed="rId10"/>
          <a:stretch>
            <a:fillRect/>
          </a:stretch>
        </p:blipFill>
        <p:spPr>
          <a:xfrm>
            <a:off x="6924550" y="4205205"/>
            <a:ext cx="1614056" cy="416088"/>
          </a:xfrm>
          <a:prstGeom prst="rect">
            <a:avLst/>
          </a:prstGeom>
        </p:spPr>
      </p:pic>
    </p:spTree>
    <p:extLst>
      <p:ext uri="{BB962C8B-B14F-4D97-AF65-F5344CB8AC3E}">
        <p14:creationId xmlns:p14="http://schemas.microsoft.com/office/powerpoint/2010/main" val="271103916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Nam gravida ipsum lacus, ac pulvinar risus blandit vel. Integer scelerisque vestibulumamus a interdum ex. Integer quis molestie purus. Vestibulum lobortis dictum diam ac pharetra. Curabitur varius pulvinar erat at fringilla.…"/>
          <p:cNvSpPr txBox="1">
            <a:spLocks noGrp="1"/>
          </p:cNvSpPr>
          <p:nvPr>
            <p:ph type="body" idx="1"/>
          </p:nvPr>
        </p:nvSpPr>
        <p:spPr>
          <a:xfrm>
            <a:off x="285751" y="797864"/>
            <a:ext cx="7066833" cy="4060698"/>
          </a:xfrm>
          <a:prstGeom prst="rect">
            <a:avLst/>
          </a:prstGeom>
        </p:spPr>
        <p:txBody>
          <a:bodyPr>
            <a:noAutofit/>
          </a:bodyPr>
          <a:lstStyle/>
          <a:p>
            <a:pPr marL="0" indent="0">
              <a:spcBef>
                <a:spcPts val="0"/>
              </a:spcBef>
              <a:buNone/>
            </a:pPr>
            <a:endParaRPr lang="en-US" altLang="en-US" b="1" dirty="0">
              <a:latin typeface="Times New Roman" panose="02020603050405020304" pitchFamily="18" charset="0"/>
              <a:cs typeface="Times New Roman" panose="02020603050405020304" pitchFamily="18" charset="0"/>
            </a:endParaRPr>
          </a:p>
          <a:p>
            <a:pPr marL="0" indent="0">
              <a:spcBef>
                <a:spcPts val="0"/>
              </a:spcBef>
              <a:buNone/>
            </a:pPr>
            <a:r>
              <a:rPr lang="en-US" altLang="en-US" b="1" dirty="0">
                <a:latin typeface="Times New Roman" panose="02020603050405020304" pitchFamily="18" charset="0"/>
                <a:cs typeface="Times New Roman" panose="02020603050405020304" pitchFamily="18" charset="0"/>
              </a:rPr>
              <a:t>True Access Capital </a:t>
            </a:r>
            <a:r>
              <a:rPr lang="en-US" altLang="en-US" dirty="0">
                <a:latin typeface="Times New Roman" panose="02020603050405020304" pitchFamily="18" charset="0"/>
                <a:cs typeface="Times New Roman" panose="02020603050405020304" pitchFamily="18" charset="0"/>
              </a:rPr>
              <a:t>is a Community Development Financial Institution (CDFI) that offers access to capital, technical assistance and business support to small businesses and entrepreneurs, located in Delaware, and in Southeastern Pennsylvania. Our mission is building a thriving community by empowering a diverse base of entrepreneurs and businesses through access to capital, education, advocacy and opportunity.</a:t>
            </a:r>
          </a:p>
          <a:p>
            <a:pPr>
              <a:spcBef>
                <a:spcPts val="0"/>
              </a:spcBef>
            </a:pPr>
            <a:endParaRPr lang="en-US" altLang="en-US" b="1" dirty="0">
              <a:latin typeface="Times New Roman" panose="02020603050405020304" pitchFamily="18" charset="0"/>
              <a:cs typeface="Times New Roman" panose="02020603050405020304" pitchFamily="18" charset="0"/>
            </a:endParaRPr>
          </a:p>
          <a:p>
            <a:pPr>
              <a:spcBef>
                <a:spcPts val="0"/>
              </a:spcBef>
            </a:pPr>
            <a:r>
              <a:rPr lang="en-US" altLang="en-US" b="1" dirty="0">
                <a:latin typeface="Times New Roman" panose="02020603050405020304" pitchFamily="18" charset="0"/>
                <a:cs typeface="Times New Roman" panose="02020603050405020304" pitchFamily="18" charset="0"/>
              </a:rPr>
              <a:t>Why TAC?</a:t>
            </a:r>
          </a:p>
          <a:p>
            <a:pPr lvl="1">
              <a:spcBef>
                <a:spcPts val="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Ineligibility for traditional financing for reasons that include but are not limited to: Start up business, risky industry, collateral shortfall, low credit, </a:t>
            </a:r>
          </a:p>
          <a:p>
            <a:pPr marL="234396" lvl="1" indent="0">
              <a:spcBef>
                <a:spcPts val="0"/>
              </a:spcBef>
              <a:buNone/>
            </a:pPr>
            <a:r>
              <a:rPr lang="en-US" altLang="en-US" dirty="0">
                <a:latin typeface="Times New Roman" panose="02020603050405020304" pitchFamily="18" charset="0"/>
                <a:cs typeface="Times New Roman" panose="02020603050405020304" pitchFamily="18" charset="0"/>
              </a:rPr>
              <a:t>    equity/downpayment shortfall</a:t>
            </a:r>
          </a:p>
          <a:p>
            <a:pPr>
              <a:spcBef>
                <a:spcPts val="0"/>
              </a:spcBef>
            </a:pPr>
            <a:endParaRPr lang="en-US" altLang="en-US" b="1" dirty="0">
              <a:latin typeface="Times New Roman" panose="02020603050405020304" pitchFamily="18" charset="0"/>
              <a:cs typeface="Times New Roman" panose="02020603050405020304" pitchFamily="18" charset="0"/>
            </a:endParaRPr>
          </a:p>
          <a:p>
            <a:pPr marL="0" indent="0" algn="ctr">
              <a:spcBef>
                <a:spcPts val="0"/>
              </a:spcBef>
              <a:buNone/>
            </a:pPr>
            <a:r>
              <a:rPr lang="en-US" altLang="en-US" b="1" dirty="0">
                <a:latin typeface="Times New Roman" panose="02020603050405020304" pitchFamily="18" charset="0"/>
                <a:cs typeface="Times New Roman" panose="02020603050405020304" pitchFamily="18" charset="0"/>
              </a:rPr>
              <a:t>Contact Information:</a:t>
            </a:r>
          </a:p>
          <a:p>
            <a:pPr marL="0" indent="0" algn="ctr">
              <a:spcBef>
                <a:spcPts val="0"/>
              </a:spcBef>
              <a:buNone/>
            </a:pPr>
            <a:r>
              <a:rPr lang="en-US" altLang="en-US" dirty="0">
                <a:latin typeface="Times New Roman" panose="02020603050405020304" pitchFamily="18" charset="0"/>
                <a:cs typeface="Times New Roman" panose="02020603050405020304" pitchFamily="18" charset="0"/>
              </a:rPr>
              <a:t>Lorenzo Merino, </a:t>
            </a:r>
            <a:r>
              <a:rPr lang="en-US" altLang="en-US" dirty="0">
                <a:latin typeface="Times New Roman" panose="02020603050405020304" pitchFamily="18" charset="0"/>
                <a:cs typeface="Times New Roman" panose="02020603050405020304" pitchFamily="18" charset="0"/>
                <a:hlinkClick r:id="rId2"/>
              </a:rPr>
              <a:t>lomerino@trueaccesscapital.org</a:t>
            </a:r>
            <a:r>
              <a:rPr lang="en-US" altLang="en-US" dirty="0">
                <a:latin typeface="Times New Roman" panose="02020603050405020304" pitchFamily="18" charset="0"/>
                <a:cs typeface="Times New Roman" panose="02020603050405020304" pitchFamily="18" charset="0"/>
              </a:rPr>
              <a:t> </a:t>
            </a:r>
          </a:p>
          <a:p>
            <a:pPr marL="0" indent="0" algn="ctr">
              <a:spcBef>
                <a:spcPts val="0"/>
              </a:spcBef>
              <a:buNone/>
            </a:pPr>
            <a:r>
              <a:rPr lang="en-US" altLang="en-US" dirty="0">
                <a:latin typeface="Times New Roman" panose="02020603050405020304" pitchFamily="18" charset="0"/>
                <a:cs typeface="Times New Roman" panose="02020603050405020304" pitchFamily="18" charset="0"/>
              </a:rPr>
              <a:t>Office: 302-652-6774</a:t>
            </a:r>
          </a:p>
          <a:p>
            <a:pPr>
              <a:spcBef>
                <a:spcPts val="0"/>
              </a:spcBef>
            </a:pPr>
            <a:endParaRPr lang="en-US" alt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349"/>
          <a:stretch/>
        </p:blipFill>
        <p:spPr>
          <a:xfrm>
            <a:off x="7352584" y="1574302"/>
            <a:ext cx="1499822" cy="1994896"/>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3">
            <a:extLst>
              <a:ext uri="{FF2B5EF4-FFF2-40B4-BE49-F238E27FC236}">
                <a16:creationId xmlns:a16="http://schemas.microsoft.com/office/drawing/2014/main" id="{A8CF91FD-7A19-D952-B6FB-21316630E732}"/>
              </a:ext>
            </a:extLst>
          </p:cNvPr>
          <p:cNvSpPr txBox="1">
            <a:spLocks noGrp="1"/>
          </p:cNvSpPr>
          <p:nvPr>
            <p:ph type="title"/>
          </p:nvPr>
        </p:nvSpPr>
        <p:spPr>
          <a:xfrm>
            <a:off x="311700" y="126092"/>
            <a:ext cx="8520600" cy="902607"/>
          </a:xfrm>
          <a:prstGeom prst="rect">
            <a:avLst/>
          </a:prstGeom>
          <a:noFill/>
          <a:ln>
            <a:noFill/>
          </a:ln>
        </p:spPr>
        <p:txBody>
          <a:bodyPr spcFirstLastPara="1" wrap="square" lIns="121900" tIns="121900" rIns="121900" bIns="121900" anchor="t" anchorCtr="0">
            <a:noAutofit/>
          </a:bodyPr>
          <a:lstStyle/>
          <a:p>
            <a:pPr marL="0" lvl="1" defTabSz="1219170">
              <a:buClr>
                <a:srgbClr val="000000"/>
              </a:buClr>
            </a:pPr>
            <a:r>
              <a:rPr lang="en-US" sz="2000" b="1" kern="0">
                <a:solidFill>
                  <a:srgbClr val="C00000"/>
                </a:solidFill>
                <a:latin typeface="Montserrat"/>
                <a:cs typeface="Arial"/>
                <a:sym typeface="Arial"/>
              </a:rPr>
              <a:t>The SBDC brings the resources of UD, the SBA, and the State to your business. Our role as technical advisors:</a:t>
            </a:r>
            <a:endParaRPr lang="en-US" sz="2000" b="1" kern="0">
              <a:solidFill>
                <a:srgbClr val="C00000"/>
              </a:solidFill>
              <a:latin typeface="Arial"/>
              <a:cs typeface="Arial"/>
              <a:sym typeface="Arial"/>
            </a:endParaRPr>
          </a:p>
        </p:txBody>
      </p:sp>
      <p:sp>
        <p:nvSpPr>
          <p:cNvPr id="7" name="Google Shape;77;p3">
            <a:extLst>
              <a:ext uri="{FF2B5EF4-FFF2-40B4-BE49-F238E27FC236}">
                <a16:creationId xmlns:a16="http://schemas.microsoft.com/office/drawing/2014/main" id="{8CE3C7CA-0EA5-A5F4-F267-201DD6CA10D1}"/>
              </a:ext>
            </a:extLst>
          </p:cNvPr>
          <p:cNvSpPr txBox="1"/>
          <p:nvPr/>
        </p:nvSpPr>
        <p:spPr>
          <a:xfrm>
            <a:off x="385178" y="724442"/>
            <a:ext cx="8644521" cy="4419058"/>
          </a:xfrm>
          <a:prstGeom prst="rect">
            <a:avLst/>
          </a:prstGeom>
          <a:noFill/>
          <a:ln>
            <a:noFill/>
          </a:ln>
        </p:spPr>
        <p:txBody>
          <a:bodyPr spcFirstLastPara="1" wrap="square" lIns="121900" tIns="121900" rIns="121900" bIns="121900" anchor="t" anchorCtr="0">
            <a:noAutofit/>
          </a:bodyPr>
          <a:lstStyle/>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Help businesses develop a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business plan </a:t>
            </a:r>
            <a:r>
              <a:rPr lang="en-US">
                <a:latin typeface="Lato" panose="020F0502020204030203" pitchFamily="34" charset="0"/>
                <a:ea typeface="Lato" panose="020F0502020204030203" pitchFamily="34" charset="0"/>
                <a:cs typeface="Lato" panose="020F0502020204030203" pitchFamily="34" charset="0"/>
              </a:rPr>
              <a:t>to start or scale</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Improve strategic &amp; operational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performance</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Identify &amp; access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capital</a:t>
            </a:r>
            <a:r>
              <a:rPr lang="en-US" b="1">
                <a:latin typeface="Lato" panose="020F0502020204030203" pitchFamily="34" charset="0"/>
                <a:ea typeface="Lato" panose="020F0502020204030203" pitchFamily="34" charset="0"/>
                <a:cs typeface="Lato" panose="020F0502020204030203" pitchFamily="34" charset="0"/>
              </a:rPr>
              <a:t>, </a:t>
            </a:r>
            <a:r>
              <a:rPr lang="en-US">
                <a:latin typeface="Lato" panose="020F0502020204030203" pitchFamily="34" charset="0"/>
                <a:ea typeface="Lato" panose="020F0502020204030203" pitchFamily="34" charset="0"/>
                <a:cs typeface="Lato" panose="020F0502020204030203" pitchFamily="34" charset="0"/>
              </a:rPr>
              <a:t>such as SSBCI</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Prepare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financial projections </a:t>
            </a:r>
          </a:p>
          <a:p>
            <a:pPr defTabSz="1219170">
              <a:spcBef>
                <a:spcPts val="1200"/>
              </a:spcBef>
              <a:buFontTx/>
              <a:buNone/>
            </a:pPr>
            <a:r>
              <a:rPr lang="en-US" b="1">
                <a:latin typeface="Lato" panose="020F0502020204030203" pitchFamily="34" charset="0"/>
                <a:ea typeface="Lato" panose="020F0502020204030203" pitchFamily="34" charset="0"/>
                <a:cs typeface="Lato" panose="020F0502020204030203" pitchFamily="34" charset="0"/>
              </a:rPr>
              <a:t>We can additionally…</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Conduct market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research &amp; analysis</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Develop business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resiliency &amp; continuity </a:t>
            </a:r>
            <a:r>
              <a:rPr lang="en-US">
                <a:latin typeface="Lato" panose="020F0502020204030203" pitchFamily="34" charset="0"/>
                <a:ea typeface="Lato" panose="020F0502020204030203" pitchFamily="34" charset="0"/>
                <a:cs typeface="Lato" panose="020F0502020204030203" pitchFamily="34" charset="0"/>
              </a:rPr>
              <a:t>strategies</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Bid &amp; win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government contracts</a:t>
            </a:r>
            <a:r>
              <a:rPr lang="en-US">
                <a:latin typeface="Lato" panose="020F0502020204030203" pitchFamily="34" charset="0"/>
                <a:ea typeface="Lato" panose="020F0502020204030203" pitchFamily="34" charset="0"/>
                <a:cs typeface="Lato" panose="020F0502020204030203" pitchFamily="34" charset="0"/>
              </a:rPr>
              <a:t> </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Access resources for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R&amp;D and commercialization </a:t>
            </a:r>
            <a:r>
              <a:rPr lang="en-US">
                <a:latin typeface="Lato" panose="020F0502020204030203" pitchFamily="34" charset="0"/>
                <a:ea typeface="Lato" panose="020F0502020204030203" pitchFamily="34" charset="0"/>
                <a:cs typeface="Lato" panose="020F0502020204030203" pitchFamily="34" charset="0"/>
              </a:rPr>
              <a:t>(including intellectual property protection and technology transfer)</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Increase awareness of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cyber risks &amp; security </a:t>
            </a:r>
            <a:r>
              <a:rPr lang="en-US">
                <a:latin typeface="Lato" panose="020F0502020204030203" pitchFamily="34" charset="0"/>
                <a:ea typeface="Lato" panose="020F0502020204030203" pitchFamily="34" charset="0"/>
                <a:cs typeface="Lato" panose="020F0502020204030203" pitchFamily="34" charset="0"/>
              </a:rPr>
              <a:t>protocols</a:t>
            </a:r>
          </a:p>
          <a:p>
            <a:pPr defTabSz="1219170">
              <a:spcBef>
                <a:spcPts val="1200"/>
              </a:spcBef>
              <a:buFontTx/>
              <a:buNone/>
            </a:pPr>
            <a:r>
              <a:rPr lang="en-US">
                <a:latin typeface="Lato" panose="020F0502020204030203" pitchFamily="34" charset="0"/>
                <a:ea typeface="Lato" panose="020F0502020204030203" pitchFamily="34" charset="0"/>
                <a:cs typeface="Lato" panose="020F0502020204030203" pitchFamily="34" charset="0"/>
              </a:rPr>
              <a:t>Explore &amp; implement </a:t>
            </a:r>
            <a:r>
              <a:rPr lang="en-US" b="1">
                <a:solidFill>
                  <a:srgbClr val="FFAB40">
                    <a:lumMod val="75000"/>
                  </a:srgbClr>
                </a:solidFill>
                <a:latin typeface="Lato" panose="020F0502020204030203" pitchFamily="34" charset="0"/>
                <a:ea typeface="Lato" panose="020F0502020204030203" pitchFamily="34" charset="0"/>
                <a:cs typeface="Lato" panose="020F0502020204030203" pitchFamily="34" charset="0"/>
              </a:rPr>
              <a:t>digital marketing &amp; e-commerce </a:t>
            </a:r>
            <a:r>
              <a:rPr lang="en-US">
                <a:latin typeface="Lato" panose="020F0502020204030203" pitchFamily="34" charset="0"/>
                <a:ea typeface="Lato" panose="020F0502020204030203" pitchFamily="34" charset="0"/>
                <a:cs typeface="Lato" panose="020F0502020204030203" pitchFamily="34" charset="0"/>
              </a:rPr>
              <a:t>solutions</a:t>
            </a:r>
          </a:p>
          <a:p>
            <a:pPr defTabSz="1219170">
              <a:spcBef>
                <a:spcPts val="2000"/>
              </a:spcBef>
              <a:buFontTx/>
              <a:buNone/>
            </a:pPr>
            <a:endParaRPr lang="en-US" sz="1600" b="1">
              <a:solidFill>
                <a:srgbClr val="FFAB40">
                  <a:lumMod val="75000"/>
                </a:srgbClr>
              </a:solidFill>
              <a:latin typeface="Lato" panose="020F0502020204030203" pitchFamily="34" charset="0"/>
              <a:ea typeface="Lato" panose="020F0502020204030203" pitchFamily="34" charset="0"/>
              <a:cs typeface="Lato" panose="020F0502020204030203" pitchFamily="34" charset="0"/>
            </a:endParaRPr>
          </a:p>
        </p:txBody>
      </p:sp>
      <p:pic>
        <p:nvPicPr>
          <p:cNvPr id="8" name="Picture 7" descr="A blue and red text on a black background&#10;&#10;Description automatically generated">
            <a:extLst>
              <a:ext uri="{FF2B5EF4-FFF2-40B4-BE49-F238E27FC236}">
                <a16:creationId xmlns:a16="http://schemas.microsoft.com/office/drawing/2014/main" id="{9F6B88B9-7FEF-435F-908C-9C694BECAAF5}"/>
              </a:ext>
            </a:extLst>
          </p:cNvPr>
          <p:cNvPicPr>
            <a:picLocks noChangeAspect="1"/>
          </p:cNvPicPr>
          <p:nvPr/>
        </p:nvPicPr>
        <p:blipFill>
          <a:blip r:embed="rId2"/>
          <a:stretch>
            <a:fillRect/>
          </a:stretch>
        </p:blipFill>
        <p:spPr>
          <a:xfrm>
            <a:off x="7551964" y="4235784"/>
            <a:ext cx="1280336" cy="781624"/>
          </a:xfrm>
          <a:prstGeom prst="rect">
            <a:avLst/>
          </a:prstGeom>
        </p:spPr>
      </p:pic>
    </p:spTree>
    <p:extLst>
      <p:ext uri="{BB962C8B-B14F-4D97-AF65-F5344CB8AC3E}">
        <p14:creationId xmlns:p14="http://schemas.microsoft.com/office/powerpoint/2010/main" val="409896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82DE-D549-611A-CDEA-122667CADFB4}"/>
              </a:ext>
            </a:extLst>
          </p:cNvPr>
          <p:cNvSpPr>
            <a:spLocks noGrp="1"/>
          </p:cNvSpPr>
          <p:nvPr>
            <p:ph type="title"/>
          </p:nvPr>
        </p:nvSpPr>
        <p:spPr>
          <a:xfrm>
            <a:off x="394577" y="1415963"/>
            <a:ext cx="8520600" cy="572700"/>
          </a:xfrm>
        </p:spPr>
        <p:txBody>
          <a:bodyPr/>
          <a:lstStyle/>
          <a:p>
            <a:r>
              <a:rPr lang="en-US" sz="2000" b="1">
                <a:solidFill>
                  <a:srgbClr val="C00000"/>
                </a:solidFill>
                <a:latin typeface="Montserrat" panose="00000500000000000000" pitchFamily="2" charset="0"/>
              </a:rPr>
              <a:t>Our Role With SSBCI Technical Advising</a:t>
            </a:r>
            <a:br>
              <a:rPr lang="en-US" sz="2800" b="1">
                <a:solidFill>
                  <a:srgbClr val="C00000"/>
                </a:solidFill>
                <a:latin typeface="+mj-lt"/>
              </a:rPr>
            </a:br>
            <a:endParaRPr lang="en-US"/>
          </a:p>
        </p:txBody>
      </p:sp>
      <p:pic>
        <p:nvPicPr>
          <p:cNvPr id="4" name="Picture 3">
            <a:extLst>
              <a:ext uri="{FF2B5EF4-FFF2-40B4-BE49-F238E27FC236}">
                <a16:creationId xmlns:a16="http://schemas.microsoft.com/office/drawing/2014/main" id="{E6BCCAFC-3BBC-4B5B-7045-37FBAE0435C4}"/>
              </a:ext>
            </a:extLst>
          </p:cNvPr>
          <p:cNvPicPr>
            <a:picLocks noChangeAspect="1"/>
          </p:cNvPicPr>
          <p:nvPr/>
        </p:nvPicPr>
        <p:blipFill>
          <a:blip r:embed="rId2"/>
          <a:stretch>
            <a:fillRect/>
          </a:stretch>
        </p:blipFill>
        <p:spPr>
          <a:xfrm>
            <a:off x="2530864" y="236764"/>
            <a:ext cx="4082272" cy="1179199"/>
          </a:xfrm>
          <a:prstGeom prst="rect">
            <a:avLst/>
          </a:prstGeom>
        </p:spPr>
      </p:pic>
      <p:sp>
        <p:nvSpPr>
          <p:cNvPr id="5" name="Rectangle 4">
            <a:extLst>
              <a:ext uri="{FF2B5EF4-FFF2-40B4-BE49-F238E27FC236}">
                <a16:creationId xmlns:a16="http://schemas.microsoft.com/office/drawing/2014/main" id="{96C953CF-CB7B-13E5-F02C-C05FFEE2DEF6}"/>
              </a:ext>
            </a:extLst>
          </p:cNvPr>
          <p:cNvSpPr/>
          <p:nvPr/>
        </p:nvSpPr>
        <p:spPr>
          <a:xfrm>
            <a:off x="394577" y="1995746"/>
            <a:ext cx="8267730" cy="2344231"/>
          </a:xfrm>
          <a:prstGeom prst="rect">
            <a:avLst/>
          </a:prstGeom>
        </p:spPr>
        <p:txBody>
          <a:bodyPr wrap="square" lIns="121920" tIns="60960" rIns="121920" bIns="60960" anchor="t">
            <a:spAutoFit/>
          </a:bodyPr>
          <a:lstStyle/>
          <a:p>
            <a:pPr marL="457189" indent="-457189">
              <a:spcBef>
                <a:spcPts val="1067"/>
              </a:spcBef>
              <a:buFont typeface="Arial" panose="020B0604020202020204" pitchFamily="34" charset="0"/>
              <a:buChar char="•"/>
            </a:pPr>
            <a:r>
              <a:rPr lang="en-US" sz="1800">
                <a:latin typeface="Lato" panose="020F0502020204030203" pitchFamily="34" charset="0"/>
                <a:ea typeface="Lato" panose="020F0502020204030203" pitchFamily="34" charset="0"/>
                <a:cs typeface="Lato" panose="020F0502020204030203" pitchFamily="34" charset="0"/>
              </a:rPr>
              <a:t>Once you speak with a Division of Small Business Regional Business Manager, they will refer you to the SBDC for advising. </a:t>
            </a:r>
          </a:p>
          <a:p>
            <a:pPr marL="457189" indent="-457189">
              <a:spcBef>
                <a:spcPts val="1067"/>
              </a:spcBef>
              <a:buFont typeface="Arial" panose="020B0604020202020204" pitchFamily="34" charset="0"/>
              <a:buChar char="•"/>
            </a:pPr>
            <a:r>
              <a:rPr lang="en-US" sz="1800">
                <a:latin typeface="Lato" panose="020F0502020204030203" pitchFamily="34" charset="0"/>
                <a:ea typeface="Lato" panose="020F0502020204030203" pitchFamily="34" charset="0"/>
                <a:cs typeface="Lato" panose="020F0502020204030203" pitchFamily="34" charset="0"/>
              </a:rPr>
              <a:t>Our advising sessions are generally via Zoom.</a:t>
            </a:r>
          </a:p>
          <a:p>
            <a:pPr marL="457189" indent="-457189">
              <a:spcBef>
                <a:spcPts val="1067"/>
              </a:spcBef>
              <a:buFont typeface="Arial" panose="020B0604020202020204" pitchFamily="34" charset="0"/>
              <a:buChar char="•"/>
            </a:pPr>
            <a:r>
              <a:rPr lang="en-US" sz="1800">
                <a:latin typeface="Lato" panose="020F0502020204030203" pitchFamily="34" charset="0"/>
                <a:ea typeface="Lato" panose="020F0502020204030203" pitchFamily="34" charset="0"/>
                <a:cs typeface="Lato" panose="020F0502020204030203" pitchFamily="34" charset="0"/>
              </a:rPr>
              <a:t>We work with you to review and improve your business plan and your financial projections. While we won’t write your plan nor predict your sales or bottom line, we’ll be happy to help strengthen your application and budget!</a:t>
            </a:r>
          </a:p>
        </p:txBody>
      </p:sp>
    </p:spTree>
    <p:extLst>
      <p:ext uri="{BB962C8B-B14F-4D97-AF65-F5344CB8AC3E}">
        <p14:creationId xmlns:p14="http://schemas.microsoft.com/office/powerpoint/2010/main" val="113439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6"/>
          <p:cNvSpPr txBox="1"/>
          <p:nvPr/>
        </p:nvSpPr>
        <p:spPr>
          <a:xfrm>
            <a:off x="239661" y="875675"/>
            <a:ext cx="3741035" cy="857829"/>
          </a:xfrm>
          <a:prstGeom prst="rect">
            <a:avLst/>
          </a:prstGeom>
          <a:noFill/>
          <a:ln>
            <a:noFill/>
          </a:ln>
        </p:spPr>
        <p:txBody>
          <a:bodyPr spcFirstLastPara="1" wrap="square" lIns="91425" tIns="91425" rIns="91425" bIns="91425" anchor="t" anchorCtr="0">
            <a:noAutofit/>
          </a:bodyPr>
          <a:lstStyle/>
          <a:p>
            <a:r>
              <a:rPr lang="en-GB" sz="2200" b="1">
                <a:solidFill>
                  <a:schemeClr val="lt1"/>
                </a:solidFill>
                <a:latin typeface="Montserrat"/>
                <a:ea typeface="Montserrat"/>
                <a:cs typeface="Montserrat"/>
              </a:rPr>
              <a:t>SSBCI </a:t>
            </a:r>
          </a:p>
          <a:p>
            <a:r>
              <a:rPr lang="en-GB" sz="2200" b="1">
                <a:solidFill>
                  <a:schemeClr val="lt1"/>
                </a:solidFill>
                <a:latin typeface="Montserrat"/>
                <a:ea typeface="Montserrat"/>
                <a:cs typeface="Montserrat"/>
              </a:rPr>
              <a:t>INFORMATION SESSION</a:t>
            </a:r>
          </a:p>
        </p:txBody>
      </p:sp>
      <p:sp>
        <p:nvSpPr>
          <p:cNvPr id="87" name="Google Shape;87;p16"/>
          <p:cNvSpPr txBox="1"/>
          <p:nvPr/>
        </p:nvSpPr>
        <p:spPr>
          <a:xfrm>
            <a:off x="4987715" y="104304"/>
            <a:ext cx="3456900" cy="49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1600" b="1" dirty="0">
                <a:solidFill>
                  <a:srgbClr val="C00000"/>
                </a:solidFill>
                <a:latin typeface="Montserrat"/>
                <a:ea typeface="Lato"/>
                <a:cs typeface="Lato"/>
              </a:rPr>
              <a:t>AGENDA</a:t>
            </a:r>
          </a:p>
        </p:txBody>
      </p:sp>
      <p:sp>
        <p:nvSpPr>
          <p:cNvPr id="88" name="Google Shape;88;p16"/>
          <p:cNvSpPr/>
          <p:nvPr/>
        </p:nvSpPr>
        <p:spPr>
          <a:xfrm>
            <a:off x="374129" y="756440"/>
            <a:ext cx="702300" cy="41400"/>
          </a:xfrm>
          <a:prstGeom prst="rect">
            <a:avLst/>
          </a:prstGeom>
          <a:solidFill>
            <a:srgbClr val="CF2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F2129"/>
              </a:solidFill>
            </a:endParaRPr>
          </a:p>
        </p:txBody>
      </p:sp>
      <p:sp>
        <p:nvSpPr>
          <p:cNvPr id="89" name="Google Shape;89;p16"/>
          <p:cNvSpPr txBox="1"/>
          <p:nvPr/>
        </p:nvSpPr>
        <p:spPr>
          <a:xfrm>
            <a:off x="4575711" y="355370"/>
            <a:ext cx="4850229" cy="3325500"/>
          </a:xfrm>
          <a:prstGeom prst="rect">
            <a:avLst/>
          </a:prstGeom>
          <a:noFill/>
          <a:ln>
            <a:noFill/>
          </a:ln>
        </p:spPr>
        <p:txBody>
          <a:bodyPr spcFirstLastPara="1" wrap="square" lIns="91425" tIns="91425" rIns="91425" bIns="91425" anchor="t" anchorCtr="0">
            <a:noAutofit/>
          </a:bodyPr>
          <a:lstStyle/>
          <a:p>
            <a:pPr>
              <a:buChar char="•"/>
            </a:pPr>
            <a:endParaRPr lang="en-GB" sz="1300" dirty="0">
              <a:solidFill>
                <a:srgbClr val="002060"/>
              </a:solidFill>
              <a:latin typeface="Montserrat"/>
              <a:ea typeface="Lato"/>
            </a:endParaRPr>
          </a:p>
          <a:p>
            <a:r>
              <a:rPr lang="en-GB" b="1" dirty="0">
                <a:solidFill>
                  <a:srgbClr val="002060"/>
                </a:solidFill>
                <a:latin typeface="Montserrat"/>
                <a:ea typeface="Lato"/>
              </a:rPr>
              <a:t>Welcome &amp; Introductions:</a:t>
            </a:r>
          </a:p>
          <a:p>
            <a:pPr marL="171450" lvl="2" indent="-171450">
              <a:buChar char="•"/>
            </a:pPr>
            <a:r>
              <a:rPr lang="en-GB" sz="1200" dirty="0">
                <a:solidFill>
                  <a:srgbClr val="002060"/>
                </a:solidFill>
                <a:latin typeface="Montserrat"/>
                <a:ea typeface="Lato"/>
              </a:rPr>
              <a:t> Troy Farmer – SBDC SSBCI Program Manager</a:t>
            </a:r>
          </a:p>
          <a:p>
            <a:pPr marL="171450" lvl="2" indent="-171450">
              <a:buChar char="•"/>
            </a:pPr>
            <a:r>
              <a:rPr lang="en-GB" sz="1200" dirty="0">
                <a:solidFill>
                  <a:srgbClr val="002060"/>
                </a:solidFill>
                <a:latin typeface="Montserrat"/>
                <a:ea typeface="Lato"/>
              </a:rPr>
              <a:t> J. Michael Bowman – SBDC State Director</a:t>
            </a:r>
          </a:p>
          <a:p>
            <a:pPr lvl="4"/>
            <a:r>
              <a:rPr lang="en-GB" sz="1200" dirty="0">
                <a:solidFill>
                  <a:srgbClr val="002060"/>
                </a:solidFill>
                <a:latin typeface="Montserrat"/>
                <a:ea typeface="Lato"/>
              </a:rPr>
              <a:t>                                       CEO Delaware Technology Park, Inc</a:t>
            </a:r>
          </a:p>
          <a:p>
            <a:pPr marL="171450" lvl="4" indent="-171450">
              <a:buChar char="•"/>
            </a:pPr>
            <a:r>
              <a:rPr lang="en-GB" sz="1200" dirty="0">
                <a:solidFill>
                  <a:srgbClr val="002060"/>
                </a:solidFill>
                <a:latin typeface="Montserrat"/>
                <a:ea typeface="Lato"/>
              </a:rPr>
              <a:t>  Regina Mitchell, Director, Division of Small Business</a:t>
            </a:r>
          </a:p>
          <a:p>
            <a:pPr lvl="4"/>
            <a:endParaRPr lang="en-GB" sz="1200" dirty="0">
              <a:solidFill>
                <a:srgbClr val="002060"/>
              </a:solidFill>
              <a:latin typeface="Montserrat"/>
              <a:ea typeface="Lato"/>
            </a:endParaRPr>
          </a:p>
          <a:p>
            <a:r>
              <a:rPr lang="en-GB" sz="1300" b="1" dirty="0">
                <a:solidFill>
                  <a:srgbClr val="002060"/>
                </a:solidFill>
                <a:latin typeface="Montserrat"/>
                <a:ea typeface="Lato"/>
              </a:rPr>
              <a:t>Division of Small Business (DSB):</a:t>
            </a:r>
            <a:endParaRPr lang="en-GB" b="1" dirty="0">
              <a:solidFill>
                <a:srgbClr val="002060"/>
              </a:solidFill>
              <a:latin typeface="Montserrat"/>
            </a:endParaRPr>
          </a:p>
          <a:p>
            <a:pPr marL="171450" indent="-171450">
              <a:buChar char="•"/>
            </a:pPr>
            <a:r>
              <a:rPr lang="en-GB" sz="1200" dirty="0">
                <a:solidFill>
                  <a:srgbClr val="002060"/>
                </a:solidFill>
                <a:latin typeface="Montserrat"/>
                <a:ea typeface="Lato"/>
              </a:rPr>
              <a:t>  Andrew Harton - Business Finance Director</a:t>
            </a:r>
            <a:endParaRPr lang="en-GB" sz="1200" dirty="0">
              <a:solidFill>
                <a:srgbClr val="002060"/>
              </a:solidFill>
              <a:latin typeface="Montserrat"/>
            </a:endParaRPr>
          </a:p>
          <a:p>
            <a:endParaRPr lang="en-GB" sz="1300" b="1" dirty="0">
              <a:solidFill>
                <a:srgbClr val="002060"/>
              </a:solidFill>
              <a:latin typeface="Montserrat"/>
              <a:ea typeface="Lato"/>
            </a:endParaRPr>
          </a:p>
          <a:p>
            <a:r>
              <a:rPr lang="en-GB" sz="1300" b="1" dirty="0">
                <a:solidFill>
                  <a:srgbClr val="002060"/>
                </a:solidFill>
                <a:latin typeface="Montserrat"/>
                <a:ea typeface="Lato"/>
              </a:rPr>
              <a:t>Del-One:</a:t>
            </a:r>
          </a:p>
          <a:p>
            <a:pPr marL="171450" indent="-171450">
              <a:buChar char="•"/>
            </a:pPr>
            <a:r>
              <a:rPr lang="en-GB" sz="1200" dirty="0">
                <a:solidFill>
                  <a:srgbClr val="002060"/>
                </a:solidFill>
                <a:latin typeface="Montserrat"/>
                <a:ea typeface="Lato"/>
              </a:rPr>
              <a:t>  Jory Moore, Commercial Loan Processor</a:t>
            </a:r>
          </a:p>
          <a:p>
            <a:endParaRPr lang="en-GB" sz="1300" dirty="0">
              <a:solidFill>
                <a:srgbClr val="002060"/>
              </a:solidFill>
              <a:latin typeface="Montserrat"/>
              <a:ea typeface="Lato"/>
            </a:endParaRPr>
          </a:p>
          <a:p>
            <a:r>
              <a:rPr lang="en-GB" sz="1300" b="1" dirty="0">
                <a:solidFill>
                  <a:srgbClr val="002060"/>
                </a:solidFill>
                <a:latin typeface="Montserrat"/>
                <a:ea typeface="Lato"/>
              </a:rPr>
              <a:t>True Access Capital:</a:t>
            </a:r>
            <a:endParaRPr lang="en-GB" dirty="0">
              <a:solidFill>
                <a:srgbClr val="002060"/>
              </a:solidFill>
              <a:latin typeface="Montserrat"/>
              <a:ea typeface="Lato"/>
            </a:endParaRPr>
          </a:p>
          <a:p>
            <a:pPr marL="285750" indent="-285750">
              <a:buChar char="•"/>
            </a:pPr>
            <a:r>
              <a:rPr lang="en-GB" sz="1300" dirty="0">
                <a:solidFill>
                  <a:srgbClr val="002060"/>
                </a:solidFill>
                <a:latin typeface="Montserrat"/>
                <a:ea typeface="Lato"/>
              </a:rPr>
              <a:t>Lorenzo Merino – SVO, Director of Lending</a:t>
            </a:r>
            <a:endParaRPr lang="en-GB" dirty="0">
              <a:solidFill>
                <a:srgbClr val="002060"/>
              </a:solidFill>
              <a:latin typeface="Montserrat"/>
            </a:endParaRPr>
          </a:p>
          <a:p>
            <a:endParaRPr lang="en-GB" sz="1300" dirty="0">
              <a:solidFill>
                <a:srgbClr val="002060"/>
              </a:solidFill>
              <a:latin typeface="Montserrat"/>
              <a:ea typeface="Lato"/>
            </a:endParaRPr>
          </a:p>
          <a:p>
            <a:r>
              <a:rPr lang="en-GB" sz="1300" b="1" dirty="0">
                <a:solidFill>
                  <a:srgbClr val="002060"/>
                </a:solidFill>
                <a:latin typeface="Montserrat"/>
                <a:ea typeface="Lato"/>
              </a:rPr>
              <a:t>SBDC:</a:t>
            </a:r>
            <a:endParaRPr lang="en-GB" dirty="0">
              <a:solidFill>
                <a:srgbClr val="002060"/>
              </a:solidFill>
              <a:latin typeface="Montserrat"/>
            </a:endParaRPr>
          </a:p>
          <a:p>
            <a:pPr marL="285750" indent="-285750">
              <a:buChar char="•"/>
            </a:pPr>
            <a:r>
              <a:rPr lang="en-GB" sz="1300" dirty="0">
                <a:solidFill>
                  <a:srgbClr val="002060"/>
                </a:solidFill>
                <a:latin typeface="Montserrat"/>
                <a:ea typeface="Lato"/>
              </a:rPr>
              <a:t>Tom Thunstrom – SBDC Center Director</a:t>
            </a:r>
            <a:endParaRPr lang="en-GB" dirty="0">
              <a:solidFill>
                <a:srgbClr val="002060"/>
              </a:solidFill>
              <a:latin typeface="Montserrat"/>
            </a:endParaRPr>
          </a:p>
          <a:p>
            <a:pPr marL="285750" indent="-285750">
              <a:buChar char="•"/>
            </a:pPr>
            <a:r>
              <a:rPr lang="en-GB" sz="1300" dirty="0">
                <a:solidFill>
                  <a:srgbClr val="002060"/>
                </a:solidFill>
                <a:latin typeface="Montserrat"/>
                <a:ea typeface="Lato"/>
              </a:rPr>
              <a:t>Troy Farmer – SBDC SSBCI Program Manager</a:t>
            </a:r>
            <a:endParaRPr lang="en-GB" dirty="0">
              <a:solidFill>
                <a:srgbClr val="002060"/>
              </a:solidFill>
              <a:latin typeface="Montserrat"/>
            </a:endParaRPr>
          </a:p>
          <a:p>
            <a:endParaRPr lang="en-GB" sz="1300" dirty="0">
              <a:solidFill>
                <a:srgbClr val="002060"/>
              </a:solidFill>
              <a:latin typeface="Montserrat"/>
              <a:ea typeface="Lato"/>
            </a:endParaRPr>
          </a:p>
          <a:p>
            <a:r>
              <a:rPr lang="en-GB" sz="1300" b="1" dirty="0">
                <a:solidFill>
                  <a:srgbClr val="002060"/>
                </a:solidFill>
                <a:latin typeface="Montserrat"/>
                <a:ea typeface="Lato"/>
              </a:rPr>
              <a:t>Q &amp; A:</a:t>
            </a:r>
          </a:p>
          <a:p>
            <a:pPr marL="285750" indent="-285750">
              <a:buChar char="•"/>
            </a:pPr>
            <a:r>
              <a:rPr lang="en-GB" sz="1300" dirty="0">
                <a:solidFill>
                  <a:srgbClr val="002060"/>
                </a:solidFill>
                <a:latin typeface="Montserrat"/>
                <a:ea typeface="Lato"/>
              </a:rPr>
              <a:t>Andrea Wojcik – Communications Director</a:t>
            </a:r>
          </a:p>
          <a:p>
            <a:endParaRPr lang="en-GB" sz="1300" dirty="0">
              <a:solidFill>
                <a:schemeClr val="tx1">
                  <a:lumMod val="95000"/>
                  <a:lumOff val="5000"/>
                </a:schemeClr>
              </a:solidFill>
              <a:ea typeface="Lato"/>
            </a:endParaRPr>
          </a:p>
          <a:p>
            <a:pPr>
              <a:buChar char="•"/>
            </a:pPr>
            <a:endParaRPr lang="en-GB" sz="1300" b="1" dirty="0">
              <a:solidFill>
                <a:srgbClr val="0D0D0D"/>
              </a:solidFill>
              <a:ea typeface="Lato"/>
            </a:endParaRPr>
          </a:p>
          <a:p>
            <a:pPr marL="171450" indent="-171450">
              <a:lnSpc>
                <a:spcPct val="150000"/>
              </a:lnSpc>
              <a:buChar char="•"/>
            </a:pPr>
            <a:endParaRPr lang="en-GB" sz="1100" dirty="0">
              <a:solidFill>
                <a:srgbClr val="555555"/>
              </a:solidFill>
              <a:latin typeface="Lato"/>
              <a:ea typeface="Lato"/>
              <a:cs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82DE-D549-611A-CDEA-122667CADFB4}"/>
              </a:ext>
            </a:extLst>
          </p:cNvPr>
          <p:cNvSpPr>
            <a:spLocks noGrp="1"/>
          </p:cNvSpPr>
          <p:nvPr>
            <p:ph type="title"/>
          </p:nvPr>
        </p:nvSpPr>
        <p:spPr>
          <a:xfrm>
            <a:off x="430788" y="1344154"/>
            <a:ext cx="8520600" cy="572700"/>
          </a:xfrm>
        </p:spPr>
        <p:txBody>
          <a:bodyPr/>
          <a:lstStyle/>
          <a:p>
            <a:r>
              <a:rPr lang="en-US" sz="2000" b="1" kern="0">
                <a:solidFill>
                  <a:srgbClr val="C00000"/>
                </a:solidFill>
                <a:latin typeface="Montserrat"/>
                <a:cs typeface="Arial"/>
                <a:sym typeface="Arial"/>
              </a:rPr>
              <a:t>How To Request Advising</a:t>
            </a:r>
            <a:br>
              <a:rPr lang="en-US" sz="2000" b="1" kern="0">
                <a:solidFill>
                  <a:srgbClr val="C00000"/>
                </a:solidFill>
                <a:latin typeface="Montserrat"/>
                <a:cs typeface="Arial"/>
                <a:sym typeface="Arial"/>
              </a:rPr>
            </a:br>
            <a:br>
              <a:rPr lang="en-US" sz="2800" b="1">
                <a:solidFill>
                  <a:srgbClr val="C00000"/>
                </a:solidFill>
                <a:latin typeface="+mj-lt"/>
              </a:rPr>
            </a:br>
            <a:endParaRPr lang="en-US"/>
          </a:p>
        </p:txBody>
      </p:sp>
      <p:pic>
        <p:nvPicPr>
          <p:cNvPr id="4" name="Picture 3">
            <a:extLst>
              <a:ext uri="{FF2B5EF4-FFF2-40B4-BE49-F238E27FC236}">
                <a16:creationId xmlns:a16="http://schemas.microsoft.com/office/drawing/2014/main" id="{E6BCCAFC-3BBC-4B5B-7045-37FBAE0435C4}"/>
              </a:ext>
            </a:extLst>
          </p:cNvPr>
          <p:cNvPicPr>
            <a:picLocks noChangeAspect="1"/>
          </p:cNvPicPr>
          <p:nvPr/>
        </p:nvPicPr>
        <p:blipFill>
          <a:blip r:embed="rId2"/>
          <a:stretch>
            <a:fillRect/>
          </a:stretch>
        </p:blipFill>
        <p:spPr>
          <a:xfrm>
            <a:off x="2530864" y="236764"/>
            <a:ext cx="4082272" cy="1179199"/>
          </a:xfrm>
          <a:prstGeom prst="rect">
            <a:avLst/>
          </a:prstGeom>
        </p:spPr>
      </p:pic>
      <p:sp>
        <p:nvSpPr>
          <p:cNvPr id="3" name="Rectangle 2">
            <a:extLst>
              <a:ext uri="{FF2B5EF4-FFF2-40B4-BE49-F238E27FC236}">
                <a16:creationId xmlns:a16="http://schemas.microsoft.com/office/drawing/2014/main" id="{98AD699F-DEA8-7561-4602-E9CF6B7EE330}"/>
              </a:ext>
            </a:extLst>
          </p:cNvPr>
          <p:cNvSpPr/>
          <p:nvPr/>
        </p:nvSpPr>
        <p:spPr>
          <a:xfrm>
            <a:off x="467000" y="1739334"/>
            <a:ext cx="8448177" cy="1777410"/>
          </a:xfrm>
          <a:prstGeom prst="rect">
            <a:avLst/>
          </a:prstGeom>
        </p:spPr>
        <p:txBody>
          <a:bodyPr wrap="square" lIns="121920" tIns="60960" rIns="121920" bIns="60960" anchor="t">
            <a:spAutoFit/>
          </a:bodyPr>
          <a:lstStyle/>
          <a:p>
            <a:pPr marL="380990" indent="-380990" defTabSz="1219170">
              <a:spcBef>
                <a:spcPts val="1067"/>
              </a:spcBef>
              <a:buClr>
                <a:srgbClr val="000000"/>
              </a:buClr>
              <a:buFont typeface="Arial" panose="020B0604020202020204" pitchFamily="34" charset="0"/>
              <a:buChar char="•"/>
            </a:pPr>
            <a:r>
              <a:rPr lang="en-US" sz="1600" kern="0">
                <a:solidFill>
                  <a:srgbClr val="000000"/>
                </a:solidFill>
                <a:latin typeface="Lato" panose="020F0502020204030203" pitchFamily="34" charset="0"/>
                <a:ea typeface="Lato" panose="020F0502020204030203" pitchFamily="34" charset="0"/>
                <a:cs typeface="Lato" panose="020F0502020204030203" pitchFamily="34" charset="0"/>
                <a:sym typeface="Arial"/>
              </a:rPr>
              <a:t>Visit our website (</a:t>
            </a:r>
            <a:r>
              <a:rPr lang="en-US" sz="1600" kern="0">
                <a:solidFill>
                  <a:srgbClr val="0070C0"/>
                </a:solidFill>
                <a:latin typeface="Lato" panose="020F0502020204030203" pitchFamily="34" charset="0"/>
                <a:ea typeface="Lato" panose="020F0502020204030203" pitchFamily="34" charset="0"/>
                <a:cs typeface="Lato" panose="020F0502020204030203" pitchFamily="34" charset="0"/>
                <a:sym typeface="Arial"/>
                <a:hlinkClick r:id="rId3"/>
              </a:rPr>
              <a:t>delawaresbdc.org</a:t>
            </a:r>
            <a:r>
              <a:rPr lang="en-US" sz="1600" kern="0">
                <a:solidFill>
                  <a:srgbClr val="000000"/>
                </a:solidFill>
                <a:latin typeface="Lato" panose="020F0502020204030203" pitchFamily="34" charset="0"/>
                <a:ea typeface="Lato" panose="020F0502020204030203" pitchFamily="34" charset="0"/>
                <a:cs typeface="Lato" panose="020F0502020204030203" pitchFamily="34" charset="0"/>
                <a:sym typeface="Arial"/>
              </a:rPr>
              <a:t>)</a:t>
            </a:r>
          </a:p>
          <a:p>
            <a:pPr marL="380990" indent="-380990" defTabSz="1219170">
              <a:spcBef>
                <a:spcPts val="1067"/>
              </a:spcBef>
              <a:buClr>
                <a:srgbClr val="000000"/>
              </a:buClr>
              <a:buFont typeface="Arial" panose="020B0604020202020204" pitchFamily="34" charset="0"/>
              <a:buChar char="•"/>
            </a:pPr>
            <a:r>
              <a:rPr lang="en-US" sz="1600" kern="0">
                <a:solidFill>
                  <a:srgbClr val="000000"/>
                </a:solidFill>
                <a:latin typeface="Lato" panose="020F0502020204030203" pitchFamily="34" charset="0"/>
                <a:ea typeface="Lato" panose="020F0502020204030203" pitchFamily="34" charset="0"/>
                <a:cs typeface="Lato" panose="020F0502020204030203" pitchFamily="34" charset="0"/>
                <a:sym typeface="Arial"/>
              </a:rPr>
              <a:t>Click the blue box to request advising with us</a:t>
            </a:r>
          </a:p>
          <a:p>
            <a:pPr marL="380990" indent="-380990" defTabSz="1219170">
              <a:spcBef>
                <a:spcPts val="1067"/>
              </a:spcBef>
              <a:buClr>
                <a:srgbClr val="000000"/>
              </a:buClr>
              <a:buFont typeface="Arial" panose="020B0604020202020204" pitchFamily="34" charset="0"/>
              <a:buChar char="•"/>
            </a:pPr>
            <a:r>
              <a:rPr lang="en-US" sz="1600" kern="0">
                <a:solidFill>
                  <a:srgbClr val="000000"/>
                </a:solidFill>
                <a:latin typeface="Lato" panose="020F0502020204030203" pitchFamily="34" charset="0"/>
                <a:ea typeface="Lato" panose="020F0502020204030203" pitchFamily="34" charset="0"/>
                <a:cs typeface="Lato" panose="020F0502020204030203" pitchFamily="34" charset="0"/>
                <a:sym typeface="Arial"/>
              </a:rPr>
              <a:t>Follow the prompts, selecting the county that you reside in, and fill out as much information as possible (process takes about 10 minutes). </a:t>
            </a:r>
          </a:p>
          <a:p>
            <a:pPr marL="380990" indent="-380990" defTabSz="1219170">
              <a:spcBef>
                <a:spcPts val="1067"/>
              </a:spcBef>
              <a:buClr>
                <a:srgbClr val="000000"/>
              </a:buClr>
              <a:buFont typeface="Arial" panose="020B0604020202020204" pitchFamily="34" charset="0"/>
              <a:buChar char="•"/>
            </a:pPr>
            <a:r>
              <a:rPr lang="en-US" sz="1600" kern="0">
                <a:solidFill>
                  <a:srgbClr val="000000"/>
                </a:solidFill>
                <a:latin typeface="Lato" panose="020F0502020204030203" pitchFamily="34" charset="0"/>
                <a:ea typeface="Lato" panose="020F0502020204030203" pitchFamily="34" charset="0"/>
                <a:cs typeface="Lato" panose="020F0502020204030203" pitchFamily="34" charset="0"/>
                <a:sym typeface="Arial"/>
              </a:rPr>
              <a:t>If you are referred to us, please list who referred you!</a:t>
            </a:r>
          </a:p>
        </p:txBody>
      </p:sp>
      <p:pic>
        <p:nvPicPr>
          <p:cNvPr id="6" name="Picture 5">
            <a:extLst>
              <a:ext uri="{FF2B5EF4-FFF2-40B4-BE49-F238E27FC236}">
                <a16:creationId xmlns:a16="http://schemas.microsoft.com/office/drawing/2014/main" id="{6D0BC584-0C9F-AF5A-66E4-DC8E6598BEF0}"/>
              </a:ext>
            </a:extLst>
          </p:cNvPr>
          <p:cNvPicPr>
            <a:picLocks noChangeAspect="1"/>
          </p:cNvPicPr>
          <p:nvPr/>
        </p:nvPicPr>
        <p:blipFill>
          <a:blip r:embed="rId4"/>
          <a:stretch>
            <a:fillRect/>
          </a:stretch>
        </p:blipFill>
        <p:spPr>
          <a:xfrm>
            <a:off x="2791235" y="3512996"/>
            <a:ext cx="3561529" cy="1759883"/>
          </a:xfrm>
          <a:prstGeom prst="rect">
            <a:avLst/>
          </a:prstGeom>
        </p:spPr>
      </p:pic>
    </p:spTree>
    <p:extLst>
      <p:ext uri="{BB962C8B-B14F-4D97-AF65-F5344CB8AC3E}">
        <p14:creationId xmlns:p14="http://schemas.microsoft.com/office/powerpoint/2010/main" val="69069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p:nvPr/>
        </p:nvSpPr>
        <p:spPr>
          <a:xfrm>
            <a:off x="199740" y="309958"/>
            <a:ext cx="7565400" cy="417600"/>
          </a:xfrm>
          <a:prstGeom prst="rect">
            <a:avLst/>
          </a:prstGeom>
          <a:noFill/>
          <a:ln>
            <a:noFill/>
          </a:ln>
        </p:spPr>
        <p:txBody>
          <a:bodyPr spcFirstLastPara="1" wrap="square" lIns="91425" tIns="91425" rIns="91425" bIns="91425" anchor="t" anchorCtr="0">
            <a:noAutofit/>
          </a:bodyPr>
          <a:lstStyle/>
          <a:p>
            <a:r>
              <a:rPr lang="en-GB" sz="2400" b="1">
                <a:solidFill>
                  <a:srgbClr val="C00000"/>
                </a:solidFill>
                <a:latin typeface="Montserrat"/>
                <a:ea typeface="Montserrat"/>
                <a:cs typeface="Montserrat"/>
              </a:rPr>
              <a:t>SBDC UPCOMING EVENTS:</a:t>
            </a:r>
          </a:p>
        </p:txBody>
      </p:sp>
      <p:sp>
        <p:nvSpPr>
          <p:cNvPr id="117" name="Google Shape;117;p20"/>
          <p:cNvSpPr txBox="1"/>
          <p:nvPr/>
        </p:nvSpPr>
        <p:spPr>
          <a:xfrm>
            <a:off x="198061" y="1042292"/>
            <a:ext cx="6345641" cy="3353940"/>
          </a:xfrm>
          <a:prstGeom prst="rect">
            <a:avLst/>
          </a:prstGeom>
          <a:noFill/>
          <a:ln>
            <a:noFill/>
          </a:ln>
        </p:spPr>
        <p:txBody>
          <a:bodyPr spcFirstLastPara="1" wrap="square" lIns="91425" tIns="91425" rIns="91425" bIns="91425" anchor="t" anchorCtr="0">
            <a:noAutofit/>
          </a:bodyPr>
          <a:lstStyle/>
          <a:p>
            <a:pPr>
              <a:lnSpc>
                <a:spcPct val="150000"/>
              </a:lnSpc>
            </a:pPr>
            <a:r>
              <a:rPr lang="en-GB" sz="1100" b="1" dirty="0">
                <a:solidFill>
                  <a:srgbClr val="002060"/>
                </a:solidFill>
                <a:latin typeface="Montserrat"/>
                <a:ea typeface="Lato"/>
                <a:cs typeface="Lato"/>
              </a:rPr>
              <a:t>The following upcoming events are in partnership with the Division of Small Business, the Emerging Enterprise Center and Wilmington Alliance:</a:t>
            </a:r>
          </a:p>
          <a:p>
            <a:pPr>
              <a:lnSpc>
                <a:spcPct val="150000"/>
              </a:lnSpc>
            </a:pPr>
            <a:endParaRPr lang="en-GB" sz="1100" b="1" dirty="0">
              <a:solidFill>
                <a:srgbClr val="002060"/>
              </a:solidFill>
              <a:latin typeface="Montserrat"/>
              <a:ea typeface="Lato"/>
              <a:cs typeface="Lato"/>
            </a:endParaRPr>
          </a:p>
          <a:p>
            <a:pPr>
              <a:lnSpc>
                <a:spcPct val="150000"/>
              </a:lnSpc>
            </a:pPr>
            <a:r>
              <a:rPr lang="en-GB" sz="1100" b="1" dirty="0">
                <a:solidFill>
                  <a:srgbClr val="C00000"/>
                </a:solidFill>
                <a:latin typeface="Montserrat"/>
                <a:ea typeface="Lato"/>
                <a:cs typeface="Lato"/>
              </a:rPr>
              <a:t>MAY 23RD</a:t>
            </a:r>
            <a:r>
              <a:rPr lang="en-GB" sz="1100" b="1" dirty="0">
                <a:solidFill>
                  <a:srgbClr val="002060"/>
                </a:solidFill>
                <a:latin typeface="Montserrat"/>
                <a:ea typeface="Lato"/>
                <a:cs typeface="Lato"/>
              </a:rPr>
              <a:t> – The Do's and Don'ts of Creating a Small Business Plan for Funding</a:t>
            </a:r>
            <a:endParaRPr lang="en-GB" b="1" dirty="0">
              <a:solidFill>
                <a:srgbClr val="002060"/>
              </a:solidFill>
              <a:latin typeface="Montserrat"/>
            </a:endParaRPr>
          </a:p>
          <a:p>
            <a:pPr>
              <a:lnSpc>
                <a:spcPct val="150000"/>
              </a:lnSpc>
            </a:pPr>
            <a:r>
              <a:rPr lang="en-GB" sz="1100" b="1" dirty="0">
                <a:solidFill>
                  <a:srgbClr val="002060"/>
                </a:solidFill>
                <a:latin typeface="Montserrat"/>
                <a:ea typeface="Lato"/>
                <a:cs typeface="Lato"/>
              </a:rPr>
              <a:t>                         Audrey Scott-Hynson</a:t>
            </a:r>
          </a:p>
          <a:p>
            <a:pPr>
              <a:lnSpc>
                <a:spcPct val="150000"/>
              </a:lnSpc>
            </a:pPr>
            <a:endParaRPr lang="en-GB" sz="1100" b="1" dirty="0">
              <a:solidFill>
                <a:srgbClr val="002060"/>
              </a:solidFill>
              <a:latin typeface="Montserrat"/>
              <a:ea typeface="Lato"/>
              <a:cs typeface="Lato"/>
            </a:endParaRPr>
          </a:p>
          <a:p>
            <a:pPr>
              <a:lnSpc>
                <a:spcPct val="150000"/>
              </a:lnSpc>
            </a:pPr>
            <a:r>
              <a:rPr lang="en-GB" sz="1100" b="1" dirty="0">
                <a:solidFill>
                  <a:srgbClr val="C00000"/>
                </a:solidFill>
                <a:latin typeface="Montserrat"/>
                <a:ea typeface="Lato"/>
                <a:cs typeface="Lato"/>
              </a:rPr>
              <a:t>MAY 29TH</a:t>
            </a:r>
            <a:r>
              <a:rPr lang="en-GB" sz="1100" b="1" dirty="0">
                <a:solidFill>
                  <a:srgbClr val="002060"/>
                </a:solidFill>
                <a:latin typeface="Montserrat"/>
                <a:ea typeface="Lato"/>
                <a:cs typeface="Lato"/>
              </a:rPr>
              <a:t> – Ins and Outs of Financial Statements for Your Business</a:t>
            </a:r>
          </a:p>
          <a:p>
            <a:pPr>
              <a:lnSpc>
                <a:spcPct val="150000"/>
              </a:lnSpc>
            </a:pPr>
            <a:r>
              <a:rPr lang="en-GB" sz="1100" b="1" dirty="0">
                <a:solidFill>
                  <a:srgbClr val="002060"/>
                </a:solidFill>
                <a:latin typeface="Montserrat"/>
                <a:ea typeface="Lato"/>
                <a:cs typeface="Lato"/>
              </a:rPr>
              <a:t>                        Omar Mitchell</a:t>
            </a:r>
          </a:p>
          <a:p>
            <a:pPr>
              <a:lnSpc>
                <a:spcPct val="150000"/>
              </a:lnSpc>
            </a:pPr>
            <a:endParaRPr lang="en-GB" sz="1100" b="1" dirty="0">
              <a:solidFill>
                <a:srgbClr val="002060"/>
              </a:solidFill>
              <a:latin typeface="Montserrat"/>
              <a:ea typeface="Lato"/>
              <a:cs typeface="Lato"/>
            </a:endParaRPr>
          </a:p>
          <a:p>
            <a:pPr>
              <a:lnSpc>
                <a:spcPct val="150000"/>
              </a:lnSpc>
            </a:pPr>
            <a:r>
              <a:rPr lang="en-GB" sz="1100" b="1" dirty="0">
                <a:solidFill>
                  <a:srgbClr val="002060"/>
                </a:solidFill>
                <a:latin typeface="Montserrat"/>
                <a:ea typeface="Lato"/>
                <a:cs typeface="Lato"/>
              </a:rPr>
              <a:t>To register for the upcoming events, please go to the SBDC Events Calendar at:</a:t>
            </a:r>
          </a:p>
          <a:p>
            <a:pPr>
              <a:lnSpc>
                <a:spcPct val="150000"/>
              </a:lnSpc>
            </a:pPr>
            <a:r>
              <a:rPr lang="en-GB" sz="1200" b="1" dirty="0">
                <a:solidFill>
                  <a:srgbClr val="0070C0"/>
                </a:solidFill>
                <a:latin typeface="Montserrat"/>
                <a:hlinkClick r:id="rId4">
                  <a:extLst>
                    <a:ext uri="{A12FA001-AC4F-418D-AE19-62706E023703}">
                      <ahyp:hlinkClr xmlns:ahyp="http://schemas.microsoft.com/office/drawing/2018/hyperlinkcolor" val="tx"/>
                    </a:ext>
                  </a:extLst>
                </a:hlinkClick>
              </a:rPr>
              <a:t>https://delawaresbdc.org/training/events/#start_date=2024-05-01</a:t>
            </a:r>
          </a:p>
          <a:p>
            <a:pPr>
              <a:lnSpc>
                <a:spcPct val="150000"/>
              </a:lnSpc>
            </a:pPr>
            <a:endParaRPr lang="en-GB"/>
          </a:p>
        </p:txBody>
      </p:sp>
      <p:pic>
        <p:nvPicPr>
          <p:cNvPr id="2" name="Picture 1" descr="A blue and red text on a black background&#10;&#10;Description automatically generated">
            <a:extLst>
              <a:ext uri="{FF2B5EF4-FFF2-40B4-BE49-F238E27FC236}">
                <a16:creationId xmlns:a16="http://schemas.microsoft.com/office/drawing/2014/main" id="{8A0C24BE-D970-5D6D-64DC-219BD8937AD8}"/>
              </a:ext>
            </a:extLst>
          </p:cNvPr>
          <p:cNvPicPr>
            <a:picLocks noChangeAspect="1"/>
          </p:cNvPicPr>
          <p:nvPr/>
        </p:nvPicPr>
        <p:blipFill>
          <a:blip r:embed="rId5"/>
          <a:stretch>
            <a:fillRect/>
          </a:stretch>
        </p:blipFill>
        <p:spPr>
          <a:xfrm>
            <a:off x="6868701" y="431348"/>
            <a:ext cx="1707827" cy="1050752"/>
          </a:xfrm>
          <a:prstGeom prst="rect">
            <a:avLst/>
          </a:prstGeom>
        </p:spPr>
      </p:pic>
      <p:pic>
        <p:nvPicPr>
          <p:cNvPr id="3" name="Picture 2" descr="A close up of a logo&#10;&#10;Description automatically generated">
            <a:extLst>
              <a:ext uri="{FF2B5EF4-FFF2-40B4-BE49-F238E27FC236}">
                <a16:creationId xmlns:a16="http://schemas.microsoft.com/office/drawing/2014/main" id="{E060E8E7-6510-ACFB-1290-42D8F525905C}"/>
              </a:ext>
            </a:extLst>
          </p:cNvPr>
          <p:cNvPicPr>
            <a:picLocks noChangeAspect="1"/>
          </p:cNvPicPr>
          <p:nvPr/>
        </p:nvPicPr>
        <p:blipFill>
          <a:blip r:embed="rId6"/>
          <a:stretch>
            <a:fillRect/>
          </a:stretch>
        </p:blipFill>
        <p:spPr>
          <a:xfrm>
            <a:off x="6509044" y="1755416"/>
            <a:ext cx="2251982" cy="647683"/>
          </a:xfrm>
          <a:prstGeom prst="rect">
            <a:avLst/>
          </a:prstGeom>
        </p:spPr>
      </p:pic>
      <p:pic>
        <p:nvPicPr>
          <p:cNvPr id="4" name="Picture 3" descr="A green and blue logo&#10;&#10;Description automatically generated">
            <a:extLst>
              <a:ext uri="{FF2B5EF4-FFF2-40B4-BE49-F238E27FC236}">
                <a16:creationId xmlns:a16="http://schemas.microsoft.com/office/drawing/2014/main" id="{D7B497E6-388A-8F9B-1660-25E4A168211F}"/>
              </a:ext>
            </a:extLst>
          </p:cNvPr>
          <p:cNvPicPr>
            <a:picLocks noChangeAspect="1"/>
          </p:cNvPicPr>
          <p:nvPr/>
        </p:nvPicPr>
        <p:blipFill>
          <a:blip r:embed="rId7"/>
          <a:stretch>
            <a:fillRect/>
          </a:stretch>
        </p:blipFill>
        <p:spPr>
          <a:xfrm>
            <a:off x="6509044" y="2724980"/>
            <a:ext cx="2429067" cy="630177"/>
          </a:xfrm>
          <a:prstGeom prst="rect">
            <a:avLst/>
          </a:prstGeom>
        </p:spPr>
      </p:pic>
      <p:pic>
        <p:nvPicPr>
          <p:cNvPr id="1026" name="Picture 2">
            <a:extLst>
              <a:ext uri="{FF2B5EF4-FFF2-40B4-BE49-F238E27FC236}">
                <a16:creationId xmlns:a16="http://schemas.microsoft.com/office/drawing/2014/main" id="{194E34BF-9FFF-204F-2C6D-A1056F3368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8273" y="3611799"/>
            <a:ext cx="1318346" cy="1318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p:nvPr/>
        </p:nvSpPr>
        <p:spPr>
          <a:xfrm>
            <a:off x="527400" y="317578"/>
            <a:ext cx="7565400" cy="417600"/>
          </a:xfrm>
          <a:prstGeom prst="rect">
            <a:avLst/>
          </a:prstGeom>
          <a:noFill/>
          <a:ln>
            <a:noFill/>
          </a:ln>
        </p:spPr>
        <p:txBody>
          <a:bodyPr spcFirstLastPara="1" wrap="square" lIns="91425" tIns="91425" rIns="91425" bIns="91425" anchor="t" anchorCtr="0">
            <a:noAutofit/>
          </a:bodyPr>
          <a:lstStyle/>
          <a:p>
            <a:r>
              <a:rPr lang="en-GB" sz="2400" b="1">
                <a:solidFill>
                  <a:srgbClr val="C00000"/>
                </a:solidFill>
                <a:latin typeface="Montserrat"/>
                <a:ea typeface="Montserrat"/>
                <a:cs typeface="Montserrat"/>
              </a:rPr>
              <a:t>SBDC UPCOMING EVENTS:</a:t>
            </a:r>
          </a:p>
        </p:txBody>
      </p:sp>
      <p:sp>
        <p:nvSpPr>
          <p:cNvPr id="117" name="Google Shape;117;p20"/>
          <p:cNvSpPr txBox="1"/>
          <p:nvPr/>
        </p:nvSpPr>
        <p:spPr>
          <a:xfrm>
            <a:off x="527400" y="877623"/>
            <a:ext cx="8089200" cy="3353940"/>
          </a:xfrm>
          <a:prstGeom prst="rect">
            <a:avLst/>
          </a:prstGeom>
          <a:noFill/>
          <a:ln>
            <a:noFill/>
          </a:ln>
        </p:spPr>
        <p:txBody>
          <a:bodyPr spcFirstLastPara="1" wrap="square" lIns="91425" tIns="91425" rIns="91425" bIns="91425" anchor="t" anchorCtr="0">
            <a:noAutofit/>
          </a:bodyPr>
          <a:lstStyle/>
          <a:p>
            <a:pPr>
              <a:lnSpc>
                <a:spcPct val="150000"/>
              </a:lnSpc>
            </a:pPr>
            <a:r>
              <a:rPr lang="en-GB" b="1" dirty="0">
                <a:solidFill>
                  <a:srgbClr val="C00000"/>
                </a:solidFill>
                <a:latin typeface="Montserrat"/>
                <a:ea typeface="Lato"/>
                <a:cs typeface="Lato"/>
              </a:rPr>
              <a:t>HOW TO LEARN ABOUT UPCOMIMG EVENTS:</a:t>
            </a:r>
            <a:endParaRPr lang="en-GB" b="1" dirty="0">
              <a:solidFill>
                <a:srgbClr val="002060"/>
              </a:solidFill>
              <a:latin typeface="Montserrat"/>
              <a:ea typeface="Lato"/>
              <a:cs typeface="Lato"/>
            </a:endParaRPr>
          </a:p>
          <a:p>
            <a:pPr marL="171450" indent="-171450">
              <a:lnSpc>
                <a:spcPct val="150000"/>
              </a:lnSpc>
              <a:buChar char="•"/>
            </a:pPr>
            <a:r>
              <a:rPr lang="en-GB" sz="1300" b="1" dirty="0">
                <a:solidFill>
                  <a:srgbClr val="002060"/>
                </a:solidFill>
                <a:latin typeface="Montserrat"/>
                <a:ea typeface="Lato"/>
                <a:cs typeface="Lato"/>
              </a:rPr>
              <a:t>Go to the Delaware SBDC's website to join our E-mail List and subscribe to our Newsletter at:  </a:t>
            </a:r>
            <a:endParaRPr lang="en-GB" sz="1300" b="1" dirty="0">
              <a:solidFill>
                <a:srgbClr val="00B0F0"/>
              </a:solidFill>
              <a:latin typeface="Montserrat"/>
              <a:ea typeface="Lato"/>
              <a:cs typeface="Lato"/>
            </a:endParaRPr>
          </a:p>
          <a:p>
            <a:pPr marL="171450" indent="-171450">
              <a:lnSpc>
                <a:spcPct val="150000"/>
              </a:lnSpc>
              <a:buChar char="•"/>
            </a:pPr>
            <a:r>
              <a:rPr lang="en-GB" sz="1300" b="1" dirty="0">
                <a:solidFill>
                  <a:srgbClr val="0070C0"/>
                </a:solidFill>
                <a:latin typeface="Montserrat"/>
                <a:ea typeface="Lato"/>
                <a:hlinkClick r:id="rId4">
                  <a:extLst>
                    <a:ext uri="{A12FA001-AC4F-418D-AE19-62706E023703}">
                      <ahyp:hlinkClr xmlns:ahyp="http://schemas.microsoft.com/office/drawing/2018/hyperlinkcolor" val="tx"/>
                    </a:ext>
                  </a:extLst>
                </a:hlinkClick>
              </a:rPr>
              <a:t>https://delawaresbdc.org/</a:t>
            </a:r>
            <a:endParaRPr lang="en-GB" sz="1300" b="1" dirty="0">
              <a:solidFill>
                <a:srgbClr val="0070C0"/>
              </a:solidFill>
              <a:latin typeface="Montserrat"/>
              <a:ea typeface="Lato"/>
              <a:cs typeface="Lato"/>
            </a:endParaRPr>
          </a:p>
          <a:p>
            <a:pPr>
              <a:lnSpc>
                <a:spcPct val="150000"/>
              </a:lnSpc>
            </a:pPr>
            <a:endParaRPr lang="en-GB" sz="1300" b="1" dirty="0">
              <a:solidFill>
                <a:srgbClr val="00B0F0"/>
              </a:solidFill>
              <a:latin typeface="Montserrat"/>
              <a:ea typeface="Lato"/>
            </a:endParaRPr>
          </a:p>
          <a:p>
            <a:pPr marL="171450" indent="-171450">
              <a:lnSpc>
                <a:spcPct val="150000"/>
              </a:lnSpc>
              <a:buChar char="•"/>
            </a:pPr>
            <a:r>
              <a:rPr lang="en-GB" sz="1300" b="1" dirty="0">
                <a:solidFill>
                  <a:srgbClr val="002060"/>
                </a:solidFill>
                <a:latin typeface="Montserrat"/>
                <a:ea typeface="Lato"/>
              </a:rPr>
              <a:t>To learn more about the DSB's events please go to the Division of Small Business's Calendar at:</a:t>
            </a:r>
          </a:p>
          <a:p>
            <a:pPr marL="171450" indent="-171450">
              <a:lnSpc>
                <a:spcPct val="150000"/>
              </a:lnSpc>
              <a:buChar char="•"/>
            </a:pPr>
            <a:r>
              <a:rPr lang="en-GB" sz="1300" b="1" dirty="0">
                <a:solidFill>
                  <a:srgbClr val="0070C0"/>
                </a:solidFill>
                <a:latin typeface="Montserrat"/>
                <a:ea typeface="Lato"/>
                <a:hlinkClick r:id="rId5">
                  <a:extLst>
                    <a:ext uri="{A12FA001-AC4F-418D-AE19-62706E023703}">
                      <ahyp:hlinkClr xmlns:ahyp="http://schemas.microsoft.com/office/drawing/2018/hyperlinkcolor" val="tx"/>
                    </a:ext>
                  </a:extLst>
                </a:hlinkClick>
              </a:rPr>
              <a:t>https://business.delaware.gov/events-calendar/</a:t>
            </a:r>
            <a:r>
              <a:rPr lang="en-GB" sz="1300" b="1" dirty="0">
                <a:solidFill>
                  <a:srgbClr val="0070C0"/>
                </a:solidFill>
                <a:latin typeface="Montserrat"/>
                <a:ea typeface="Lato"/>
              </a:rPr>
              <a:t>  </a:t>
            </a:r>
          </a:p>
          <a:p>
            <a:pPr>
              <a:lnSpc>
                <a:spcPct val="150000"/>
              </a:lnSpc>
            </a:pPr>
            <a:endParaRPr lang="en-GB" sz="1100">
              <a:solidFill>
                <a:srgbClr val="555555"/>
              </a:solidFill>
              <a:ea typeface="Lato"/>
            </a:endParaRPr>
          </a:p>
        </p:txBody>
      </p:sp>
      <p:pic>
        <p:nvPicPr>
          <p:cNvPr id="3" name="Picture 2" descr="A blue and red text on a black background&#10;&#10;Description automatically generated">
            <a:extLst>
              <a:ext uri="{FF2B5EF4-FFF2-40B4-BE49-F238E27FC236}">
                <a16:creationId xmlns:a16="http://schemas.microsoft.com/office/drawing/2014/main" id="{632CD683-9CDB-62C2-0485-48E0B2AF8907}"/>
              </a:ext>
            </a:extLst>
          </p:cNvPr>
          <p:cNvPicPr>
            <a:picLocks noChangeAspect="1"/>
          </p:cNvPicPr>
          <p:nvPr/>
        </p:nvPicPr>
        <p:blipFill>
          <a:blip r:embed="rId6"/>
          <a:stretch>
            <a:fillRect/>
          </a:stretch>
        </p:blipFill>
        <p:spPr>
          <a:xfrm>
            <a:off x="3165381" y="1741988"/>
            <a:ext cx="1082987" cy="662132"/>
          </a:xfrm>
          <a:prstGeom prst="rect">
            <a:avLst/>
          </a:prstGeom>
        </p:spPr>
      </p:pic>
      <p:pic>
        <p:nvPicPr>
          <p:cNvPr id="5" name="Picture 4" descr="A close up of a logo&#10;&#10;Description automatically generated">
            <a:extLst>
              <a:ext uri="{FF2B5EF4-FFF2-40B4-BE49-F238E27FC236}">
                <a16:creationId xmlns:a16="http://schemas.microsoft.com/office/drawing/2014/main" id="{B8FD9019-7905-7447-7C27-34E717CDF49D}"/>
              </a:ext>
            </a:extLst>
          </p:cNvPr>
          <p:cNvPicPr>
            <a:picLocks noChangeAspect="1"/>
          </p:cNvPicPr>
          <p:nvPr/>
        </p:nvPicPr>
        <p:blipFill>
          <a:blip r:embed="rId7"/>
          <a:stretch>
            <a:fillRect/>
          </a:stretch>
        </p:blipFill>
        <p:spPr>
          <a:xfrm>
            <a:off x="4954564" y="2989856"/>
            <a:ext cx="1718582" cy="495283"/>
          </a:xfrm>
          <a:prstGeom prst="rect">
            <a:avLst/>
          </a:prstGeom>
        </p:spPr>
      </p:pic>
    </p:spTree>
    <p:extLst>
      <p:ext uri="{BB962C8B-B14F-4D97-AF65-F5344CB8AC3E}">
        <p14:creationId xmlns:p14="http://schemas.microsoft.com/office/powerpoint/2010/main" val="114374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9"/>
          <p:cNvSpPr txBox="1"/>
          <p:nvPr/>
        </p:nvSpPr>
        <p:spPr>
          <a:xfrm>
            <a:off x="1385645" y="1047142"/>
            <a:ext cx="5911500" cy="807300"/>
          </a:xfrm>
          <a:prstGeom prst="rect">
            <a:avLst/>
          </a:prstGeom>
          <a:noFill/>
          <a:ln>
            <a:noFill/>
          </a:ln>
        </p:spPr>
        <p:txBody>
          <a:bodyPr spcFirstLastPara="1" wrap="square" lIns="91425" tIns="91425" rIns="91425" bIns="91425" anchor="t" anchorCtr="0">
            <a:noAutofit/>
          </a:bodyPr>
          <a:lstStyle/>
          <a:p>
            <a:pPr algn="ctr">
              <a:lnSpc>
                <a:spcPct val="115000"/>
              </a:lnSpc>
            </a:pPr>
            <a:r>
              <a:rPr lang="en-GB" sz="2800" b="1">
                <a:solidFill>
                  <a:schemeClr val="lt1"/>
                </a:solidFill>
                <a:latin typeface="Montserrat"/>
                <a:ea typeface="Montserrat"/>
                <a:cs typeface="Montserrat"/>
              </a:rPr>
              <a:t>Q &amp; A</a:t>
            </a:r>
          </a:p>
          <a:p>
            <a:pPr algn="ctr">
              <a:lnSpc>
                <a:spcPct val="114999"/>
              </a:lnSpc>
            </a:pPr>
            <a:endParaRPr lang="en-GB" sz="2400" b="1">
              <a:solidFill>
                <a:schemeClr val="lt1"/>
              </a:solidFill>
              <a:latin typeface="Montserrat"/>
              <a:ea typeface="Montserrat"/>
              <a:cs typeface="Montserrat"/>
            </a:endParaRPr>
          </a:p>
          <a:p>
            <a:pPr algn="ctr">
              <a:lnSpc>
                <a:spcPct val="114999"/>
              </a:lnSpc>
            </a:pPr>
            <a:r>
              <a:rPr lang="en-GB" sz="2400" b="1">
                <a:solidFill>
                  <a:schemeClr val="lt1"/>
                </a:solidFill>
                <a:latin typeface="Montserrat"/>
                <a:ea typeface="Montserrat"/>
                <a:cs typeface="Montserrat"/>
              </a:rPr>
              <a:t>Andrea Wojick</a:t>
            </a:r>
          </a:p>
          <a:p>
            <a:pPr algn="ctr">
              <a:lnSpc>
                <a:spcPct val="114999"/>
              </a:lnSpc>
            </a:pPr>
            <a:endParaRPr lang="en-GB" sz="2400" b="1">
              <a:solidFill>
                <a:schemeClr val="lt1"/>
              </a:solidFill>
              <a:latin typeface="Montserrat"/>
              <a:ea typeface="Montserrat"/>
              <a:cs typeface="Montserrat"/>
            </a:endParaRPr>
          </a:p>
          <a:p>
            <a:pPr algn="ctr">
              <a:lnSpc>
                <a:spcPct val="114999"/>
              </a:lnSpc>
            </a:pPr>
            <a:r>
              <a:rPr lang="en-GB" sz="2400" b="1">
                <a:solidFill>
                  <a:schemeClr val="lt1"/>
                </a:solidFill>
                <a:latin typeface="Montserrat"/>
                <a:ea typeface="Montserrat"/>
                <a:cs typeface="Montserrat"/>
              </a:rPr>
              <a:t>Division of Small Business</a:t>
            </a:r>
          </a:p>
          <a:p>
            <a:pPr algn="ctr">
              <a:lnSpc>
                <a:spcPct val="114999"/>
              </a:lnSpc>
            </a:pPr>
            <a:r>
              <a:rPr lang="en-GB" sz="2400" b="1">
                <a:solidFill>
                  <a:schemeClr val="lt1"/>
                </a:solidFill>
                <a:latin typeface="Montserrat"/>
                <a:ea typeface="Montserrat"/>
                <a:cs typeface="Montserrat"/>
              </a:rPr>
              <a:t>Communications Director</a:t>
            </a:r>
          </a:p>
        </p:txBody>
      </p:sp>
      <p:sp>
        <p:nvSpPr>
          <p:cNvPr id="111" name="Google Shape;111;p19"/>
          <p:cNvSpPr/>
          <p:nvPr/>
        </p:nvSpPr>
        <p:spPr>
          <a:xfrm>
            <a:off x="4033334" y="2687478"/>
            <a:ext cx="836700" cy="51600"/>
          </a:xfrm>
          <a:prstGeom prst="rect">
            <a:avLst/>
          </a:prstGeom>
          <a:solidFill>
            <a:srgbClr val="CF2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B1F1-F41C-D535-A336-74E3B5CB898E}"/>
              </a:ext>
            </a:extLst>
          </p:cNvPr>
          <p:cNvSpPr>
            <a:spLocks noGrp="1"/>
          </p:cNvSpPr>
          <p:nvPr>
            <p:ph type="title"/>
          </p:nvPr>
        </p:nvSpPr>
        <p:spPr/>
        <p:txBody>
          <a:bodyPr/>
          <a:lstStyle/>
          <a:p>
            <a:r>
              <a:rPr lang="en-US" dirty="0"/>
              <a:t>Contacts</a:t>
            </a:r>
          </a:p>
        </p:txBody>
      </p:sp>
      <p:sp>
        <p:nvSpPr>
          <p:cNvPr id="3" name="TextBox 2">
            <a:extLst>
              <a:ext uri="{FF2B5EF4-FFF2-40B4-BE49-F238E27FC236}">
                <a16:creationId xmlns:a16="http://schemas.microsoft.com/office/drawing/2014/main" id="{79149926-FA37-3C98-A34C-272F43710AAF}"/>
              </a:ext>
            </a:extLst>
          </p:cNvPr>
          <p:cNvSpPr txBox="1"/>
          <p:nvPr/>
        </p:nvSpPr>
        <p:spPr>
          <a:xfrm>
            <a:off x="125866" y="2046059"/>
            <a:ext cx="31085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alibri"/>
                <a:cs typeface="Calibri"/>
              </a:rPr>
              <a:t>Troy Farmer</a:t>
            </a:r>
            <a:endParaRPr lang="en-US" sz="1200" dirty="0">
              <a:solidFill>
                <a:srgbClr val="0070C0"/>
              </a:solidFill>
              <a:latin typeface="Calibri"/>
            </a:endParaRPr>
          </a:p>
          <a:p>
            <a:r>
              <a:rPr lang="en-US" sz="1200" b="1" dirty="0">
                <a:solidFill>
                  <a:srgbClr val="0070C0"/>
                </a:solidFill>
                <a:latin typeface="Calibri"/>
                <a:cs typeface="Calibri"/>
              </a:rPr>
              <a:t>SSBCI Program Manager</a:t>
            </a:r>
            <a:endParaRPr lang="en-US" sz="1200" dirty="0">
              <a:solidFill>
                <a:srgbClr val="0070C0"/>
              </a:solidFill>
              <a:latin typeface="Calibri"/>
            </a:endParaRPr>
          </a:p>
          <a:p>
            <a:r>
              <a:rPr lang="en-US" sz="1200" dirty="0">
                <a:latin typeface="Calibri"/>
                <a:cs typeface="Segoe UI"/>
              </a:rPr>
              <a:t>Delaware Small Business Development Center</a:t>
            </a:r>
            <a:endParaRPr lang="en-US" sz="1200" dirty="0">
              <a:latin typeface="Calibri"/>
            </a:endParaRPr>
          </a:p>
          <a:p>
            <a:r>
              <a:rPr lang="en-US" sz="1200" dirty="0">
                <a:latin typeface="Calibri"/>
                <a:cs typeface="Segoe UI"/>
              </a:rPr>
              <a:t>591 Collaboration Way, 2</a:t>
            </a:r>
            <a:r>
              <a:rPr lang="en-US" sz="1200" baseline="30000" dirty="0">
                <a:latin typeface="Calibri"/>
                <a:cs typeface="Segoe UI"/>
              </a:rPr>
              <a:t>nd</a:t>
            </a:r>
            <a:r>
              <a:rPr lang="en-US" sz="1200" dirty="0">
                <a:latin typeface="Calibri"/>
                <a:cs typeface="Segoe UI"/>
              </a:rPr>
              <a:t> Floor</a:t>
            </a:r>
            <a:endParaRPr lang="en-US" sz="1200" dirty="0">
              <a:latin typeface="Calibri"/>
            </a:endParaRPr>
          </a:p>
          <a:p>
            <a:r>
              <a:rPr lang="en-US" sz="1200" dirty="0">
                <a:latin typeface="Calibri"/>
                <a:cs typeface="Segoe UI"/>
              </a:rPr>
              <a:t>Newark, DE 19716</a:t>
            </a:r>
            <a:endParaRPr lang="en-US" sz="1200" dirty="0">
              <a:latin typeface="Calibri"/>
            </a:endParaRPr>
          </a:p>
          <a:p>
            <a:r>
              <a:rPr lang="en-US" sz="1200" dirty="0">
                <a:latin typeface="Calibri"/>
                <a:cs typeface="Segoe UI"/>
              </a:rPr>
              <a:t>Office Tel: 302-831-0777</a:t>
            </a:r>
            <a:endParaRPr lang="en-US" sz="1200" dirty="0">
              <a:latin typeface="Calibri"/>
            </a:endParaRPr>
          </a:p>
          <a:p>
            <a:r>
              <a:rPr lang="en-US" sz="1200" dirty="0">
                <a:latin typeface="Calibri"/>
                <a:hlinkClick r:id="rId2"/>
              </a:rPr>
              <a:t>tfarmer@udel.edu</a:t>
            </a:r>
            <a:endParaRPr lang="en-US" sz="1200" dirty="0">
              <a:latin typeface="Calibri"/>
            </a:endParaRPr>
          </a:p>
        </p:txBody>
      </p:sp>
      <p:sp>
        <p:nvSpPr>
          <p:cNvPr id="4" name="TextBox 3">
            <a:extLst>
              <a:ext uri="{FF2B5EF4-FFF2-40B4-BE49-F238E27FC236}">
                <a16:creationId xmlns:a16="http://schemas.microsoft.com/office/drawing/2014/main" id="{F23B29E7-4526-49EE-BCEA-74D9B82DF28B}"/>
              </a:ext>
            </a:extLst>
          </p:cNvPr>
          <p:cNvSpPr txBox="1"/>
          <p:nvPr/>
        </p:nvSpPr>
        <p:spPr>
          <a:xfrm>
            <a:off x="113811" y="3455636"/>
            <a:ext cx="260985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70C0"/>
                </a:solidFill>
                <a:latin typeface="Calibri"/>
              </a:rPr>
              <a:t>Tom Thunstrom</a:t>
            </a:r>
            <a:endParaRPr lang="en-US" sz="1200">
              <a:solidFill>
                <a:srgbClr val="0070C0"/>
              </a:solidFill>
              <a:latin typeface="Calibri"/>
            </a:endParaRPr>
          </a:p>
          <a:p>
            <a:r>
              <a:rPr lang="en-US" sz="1200" b="1">
                <a:solidFill>
                  <a:srgbClr val="0070C0"/>
                </a:solidFill>
                <a:latin typeface="Calibri"/>
                <a:cs typeface="Times New Roman"/>
              </a:rPr>
              <a:t>Center Director</a:t>
            </a:r>
            <a:endParaRPr lang="en-US" sz="1200" b="1">
              <a:solidFill>
                <a:srgbClr val="0070C0"/>
              </a:solidFill>
              <a:latin typeface="Calibri"/>
            </a:endParaRPr>
          </a:p>
          <a:p>
            <a:r>
              <a:rPr lang="en-US" sz="1200">
                <a:solidFill>
                  <a:srgbClr val="0A0A0A"/>
                </a:solidFill>
                <a:latin typeface="Calibri"/>
                <a:cs typeface="Times New Roman"/>
              </a:rPr>
              <a:t>Small Business Development Center University of Delaware</a:t>
            </a:r>
          </a:p>
          <a:p>
            <a:r>
              <a:rPr lang="en-US" sz="1200">
                <a:solidFill>
                  <a:srgbClr val="0A0A0A"/>
                </a:solidFill>
                <a:latin typeface="Calibri"/>
                <a:cs typeface="Times New Roman"/>
              </a:rPr>
              <a:t>103 W. Pine Street</a:t>
            </a:r>
          </a:p>
          <a:p>
            <a:r>
              <a:rPr lang="en-US" sz="1200">
                <a:solidFill>
                  <a:srgbClr val="0A0A0A"/>
                </a:solidFill>
                <a:latin typeface="Calibri"/>
                <a:cs typeface="Times New Roman"/>
              </a:rPr>
              <a:t>Georgetown, DE 19947</a:t>
            </a:r>
            <a:endParaRPr lang="en-US" sz="1200">
              <a:latin typeface="Calibri"/>
            </a:endParaRPr>
          </a:p>
          <a:p>
            <a:r>
              <a:rPr lang="en-US" sz="1200">
                <a:solidFill>
                  <a:srgbClr val="0A0A0A"/>
                </a:solidFill>
                <a:latin typeface="Calibri"/>
                <a:cs typeface="Times New Roman"/>
              </a:rPr>
              <a:t>Office: 302.831.0773</a:t>
            </a:r>
          </a:p>
          <a:p>
            <a:r>
              <a:rPr lang="en-US" sz="1200">
                <a:solidFill>
                  <a:srgbClr val="800080"/>
                </a:solidFill>
                <a:latin typeface="Calibri"/>
                <a:cs typeface="Times New Roman"/>
                <a:hlinkClick r:id="rId3"/>
              </a:rPr>
              <a:t>www.delawaresbdc.org</a:t>
            </a:r>
            <a:r>
              <a:rPr lang="en-US" sz="1200">
                <a:latin typeface="Calibri"/>
                <a:cs typeface="Times New Roman"/>
              </a:rPr>
              <a:t> </a:t>
            </a:r>
            <a:endParaRPr lang="en-US"/>
          </a:p>
        </p:txBody>
      </p:sp>
      <p:sp>
        <p:nvSpPr>
          <p:cNvPr id="5" name="TextBox 4">
            <a:extLst>
              <a:ext uri="{FF2B5EF4-FFF2-40B4-BE49-F238E27FC236}">
                <a16:creationId xmlns:a16="http://schemas.microsoft.com/office/drawing/2014/main" id="{B2874ED6-1776-02C9-9206-352A16FA9263}"/>
              </a:ext>
            </a:extLst>
          </p:cNvPr>
          <p:cNvSpPr txBox="1"/>
          <p:nvPr/>
        </p:nvSpPr>
        <p:spPr>
          <a:xfrm>
            <a:off x="6037001" y="150046"/>
            <a:ext cx="238125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alibri"/>
                <a:ea typeface="Garamond"/>
                <a:cs typeface="Garamond"/>
              </a:rPr>
              <a:t>Lorenzo Merino</a:t>
            </a:r>
          </a:p>
          <a:p>
            <a:r>
              <a:rPr lang="en-US" sz="1200" b="1" dirty="0">
                <a:solidFill>
                  <a:srgbClr val="0070C0"/>
                </a:solidFill>
                <a:latin typeface="Calibri"/>
                <a:ea typeface="Garamond"/>
                <a:cs typeface="Garamond"/>
              </a:rPr>
              <a:t>SVP, Director of Lending</a:t>
            </a:r>
          </a:p>
          <a:p>
            <a:r>
              <a:rPr lang="en-US" sz="1200" dirty="0">
                <a:solidFill>
                  <a:srgbClr val="000000"/>
                </a:solidFill>
                <a:latin typeface="Calibri"/>
                <a:ea typeface="Garamond"/>
                <a:cs typeface="Garamond"/>
              </a:rPr>
              <a:t>True Access Capital</a:t>
            </a:r>
          </a:p>
          <a:p>
            <a:r>
              <a:rPr lang="en-US" sz="1200" dirty="0">
                <a:solidFill>
                  <a:srgbClr val="000000"/>
                </a:solidFill>
                <a:latin typeface="Calibri"/>
                <a:ea typeface="Garamond"/>
                <a:cs typeface="Garamond"/>
              </a:rPr>
              <a:t>100 W. 10th St., Suite 300</a:t>
            </a:r>
          </a:p>
          <a:p>
            <a:r>
              <a:rPr lang="en-US" sz="1200" dirty="0">
                <a:solidFill>
                  <a:srgbClr val="000000"/>
                </a:solidFill>
                <a:latin typeface="Calibri"/>
                <a:ea typeface="Garamond"/>
                <a:cs typeface="Garamond"/>
              </a:rPr>
              <a:t>Wilmington, DE  19801</a:t>
            </a:r>
          </a:p>
          <a:p>
            <a:r>
              <a:rPr lang="en-US" sz="1200" dirty="0">
                <a:solidFill>
                  <a:srgbClr val="000000"/>
                </a:solidFill>
                <a:latin typeface="Calibri"/>
                <a:ea typeface="Garamond"/>
                <a:cs typeface="Garamond"/>
              </a:rPr>
              <a:t>Work Cell: (484) 243-0961</a:t>
            </a:r>
          </a:p>
          <a:p>
            <a:r>
              <a:rPr lang="en-US" sz="1200" dirty="0">
                <a:solidFill>
                  <a:srgbClr val="000000"/>
                </a:solidFill>
                <a:latin typeface="Calibri"/>
                <a:ea typeface="Garamond"/>
                <a:cs typeface="Garamond"/>
              </a:rPr>
              <a:t>Office: (302) 652-6774  ext. 124</a:t>
            </a:r>
          </a:p>
          <a:p>
            <a:r>
              <a:rPr lang="en-US" sz="1200" dirty="0">
                <a:solidFill>
                  <a:srgbClr val="0563C1"/>
                </a:solidFill>
                <a:latin typeface="Calibri"/>
                <a:ea typeface="Calibri"/>
                <a:cs typeface="Calibri"/>
                <a:hlinkClick r:id="rId4"/>
              </a:rPr>
              <a:t>www.trueaccesscapital.org</a:t>
            </a:r>
            <a:r>
              <a:rPr lang="en-US" sz="1200" dirty="0">
                <a:latin typeface="Calibri"/>
                <a:ea typeface="Calibri"/>
                <a:cs typeface="Calibri"/>
              </a:rPr>
              <a:t> </a:t>
            </a:r>
            <a:endParaRPr lang="en-US" sz="1200" dirty="0">
              <a:latin typeface="Calibri"/>
            </a:endParaRPr>
          </a:p>
        </p:txBody>
      </p:sp>
      <p:sp>
        <p:nvSpPr>
          <p:cNvPr id="6" name="TextBox 5">
            <a:extLst>
              <a:ext uri="{FF2B5EF4-FFF2-40B4-BE49-F238E27FC236}">
                <a16:creationId xmlns:a16="http://schemas.microsoft.com/office/drawing/2014/main" id="{FEA2AE8D-F194-EEF3-61C0-A7AADA543FD3}"/>
              </a:ext>
            </a:extLst>
          </p:cNvPr>
          <p:cNvSpPr txBox="1"/>
          <p:nvPr/>
        </p:nvSpPr>
        <p:spPr>
          <a:xfrm>
            <a:off x="6037001" y="3291066"/>
            <a:ext cx="26098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70C0"/>
                </a:solidFill>
                <a:latin typeface="Calibri" panose="020F0502020204030204" pitchFamily="34" charset="0"/>
                <a:ea typeface="Calibri" panose="020F0502020204030204" pitchFamily="34" charset="0"/>
                <a:cs typeface="Calibri" panose="020F0502020204030204" pitchFamily="34" charset="0"/>
              </a:rPr>
              <a:t>Jory Moore, </a:t>
            </a:r>
          </a:p>
          <a:p>
            <a:r>
              <a:rPr lang="en-GB" sz="1200" b="1" dirty="0">
                <a:solidFill>
                  <a:srgbClr val="0070C0"/>
                </a:solidFill>
                <a:latin typeface="Calibri" panose="020F0502020204030204" pitchFamily="34" charset="0"/>
                <a:ea typeface="Calibri" panose="020F0502020204030204" pitchFamily="34" charset="0"/>
                <a:cs typeface="Calibri" panose="020F0502020204030204" pitchFamily="34" charset="0"/>
              </a:rPr>
              <a:t>Commercial Loan Processor</a:t>
            </a:r>
          </a:p>
          <a:p>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Del-One Federal Credit Union</a:t>
            </a:r>
          </a:p>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rPr>
              <a:t>jory.moore@del-one.org</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12DBA26-0855-B7E5-4E6A-DA28835DBE06}"/>
              </a:ext>
            </a:extLst>
          </p:cNvPr>
          <p:cNvSpPr txBox="1"/>
          <p:nvPr/>
        </p:nvSpPr>
        <p:spPr>
          <a:xfrm>
            <a:off x="3234418" y="3391182"/>
            <a:ext cx="237172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alibri"/>
                <a:ea typeface="Open Sans"/>
                <a:cs typeface="Open Sans"/>
              </a:rPr>
              <a:t>Andrea Wojcik</a:t>
            </a:r>
            <a:br>
              <a:rPr lang="en-US" sz="1200" b="1" dirty="0">
                <a:latin typeface="Calibri"/>
                <a:ea typeface="Open Sans"/>
                <a:cs typeface="Open Sans"/>
              </a:rPr>
            </a:br>
            <a:r>
              <a:rPr lang="en-US" sz="1200" b="1" dirty="0">
                <a:solidFill>
                  <a:srgbClr val="0070C0"/>
                </a:solidFill>
                <a:latin typeface="Calibri"/>
                <a:ea typeface="Open Sans"/>
                <a:cs typeface="Open Sans"/>
              </a:rPr>
              <a:t>Director of Communications</a:t>
            </a:r>
            <a:br>
              <a:rPr lang="en-US" sz="1200" dirty="0">
                <a:latin typeface="Calibri"/>
                <a:ea typeface="Open Sans"/>
                <a:cs typeface="Open Sans"/>
              </a:rPr>
            </a:br>
            <a:r>
              <a:rPr lang="en-US" sz="1200" dirty="0">
                <a:solidFill>
                  <a:srgbClr val="333333"/>
                </a:solidFill>
                <a:latin typeface="Calibri"/>
                <a:ea typeface="Open Sans"/>
                <a:cs typeface="Open Sans"/>
              </a:rPr>
              <a:t>Office: (302) 672-6840</a:t>
            </a:r>
            <a:br>
              <a:rPr lang="en-US" sz="1200" dirty="0">
                <a:latin typeface="Calibri"/>
                <a:ea typeface="Open Sans"/>
                <a:cs typeface="Open Sans"/>
              </a:rPr>
            </a:br>
            <a:r>
              <a:rPr lang="en-US" sz="1200" dirty="0">
                <a:solidFill>
                  <a:srgbClr val="333333"/>
                </a:solidFill>
                <a:latin typeface="Calibri"/>
                <a:ea typeface="Open Sans"/>
                <a:cs typeface="Open Sans"/>
                <a:hlinkClick r:id="rId6">
                  <a:extLst>
                    <a:ext uri="{A12FA001-AC4F-418D-AE19-62706E023703}">
                      <ahyp:hlinkClr xmlns:ahyp="http://schemas.microsoft.com/office/drawing/2018/hyperlinkcolor" val="tx"/>
                    </a:ext>
                  </a:extLst>
                </a:hlinkClick>
              </a:rPr>
              <a:t>andrea.wojcik@delaware.gov</a:t>
            </a:r>
            <a:endParaRPr lang="en-US" sz="1200" dirty="0">
              <a:solidFill>
                <a:srgbClr val="333333"/>
              </a:solidFill>
              <a:latin typeface="Calibri"/>
              <a:ea typeface="Open Sans"/>
              <a:cs typeface="Open Sans"/>
            </a:endParaRPr>
          </a:p>
          <a:p>
            <a:pPr algn="l"/>
            <a:endParaRPr lang="en-US" sz="1200" dirty="0">
              <a:latin typeface="Calibri"/>
            </a:endParaRPr>
          </a:p>
        </p:txBody>
      </p:sp>
      <p:sp>
        <p:nvSpPr>
          <p:cNvPr id="8" name="TextBox 7">
            <a:extLst>
              <a:ext uri="{FF2B5EF4-FFF2-40B4-BE49-F238E27FC236}">
                <a16:creationId xmlns:a16="http://schemas.microsoft.com/office/drawing/2014/main" id="{60B51533-8BE9-4809-D337-846F9EEE8B81}"/>
              </a:ext>
            </a:extLst>
          </p:cNvPr>
          <p:cNvSpPr txBox="1"/>
          <p:nvPr/>
        </p:nvSpPr>
        <p:spPr>
          <a:xfrm>
            <a:off x="3227030" y="996885"/>
            <a:ext cx="2487482" cy="1068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Andrew </a:t>
            </a:r>
            <a:r>
              <a:rPr lang="en-US" sz="1200" b="1" dirty="0" err="1">
                <a:solidFill>
                  <a:srgbClr val="0070C0"/>
                </a:solidFill>
                <a:latin typeface="Calibri" panose="020F0502020204030204" pitchFamily="34" charset="0"/>
                <a:ea typeface="Calibri" panose="020F0502020204030204" pitchFamily="34" charset="0"/>
                <a:cs typeface="Calibri" panose="020F0502020204030204" pitchFamily="34" charset="0"/>
              </a:rPr>
              <a:t>Harton</a:t>
            </a:r>
            <a:endPar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Business Finance Director</a:t>
            </a:r>
          </a:p>
          <a:p>
            <a:r>
              <a:rPr lang="en-US" sz="1200" dirty="0">
                <a:latin typeface="Calibri" panose="020F0502020204030204" pitchFamily="34" charset="0"/>
                <a:ea typeface="Calibri" panose="020F0502020204030204" pitchFamily="34" charset="0"/>
                <a:cs typeface="Calibri" panose="020F0502020204030204" pitchFamily="34" charset="0"/>
              </a:rPr>
              <a:t>Delaware Division of Small Business</a:t>
            </a:r>
          </a:p>
          <a:p>
            <a:pPr marL="0" marR="0">
              <a:lnSpc>
                <a:spcPts val="1650"/>
              </a:lnSpc>
              <a:spcBef>
                <a:spcPts val="0"/>
              </a:spcBef>
              <a:spcAft>
                <a:spcPts val="0"/>
              </a:spcAft>
            </a:pPr>
            <a:r>
              <a:rPr lang="en-US" sz="120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Office: </a:t>
            </a:r>
            <a:r>
              <a:rPr lang="en-US" sz="12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(302) 672-6838</a:t>
            </a:r>
            <a:endParaRPr lang="en-US" sz="12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nSpc>
                <a:spcPts val="1650"/>
              </a:lnSpc>
              <a:spcBef>
                <a:spcPts val="0"/>
              </a:spcBef>
              <a:spcAft>
                <a:spcPts val="0"/>
              </a:spcAft>
            </a:pPr>
            <a:r>
              <a:rPr lang="en-US" sz="1200" u="sng" dirty="0">
                <a:solidFill>
                  <a:srgbClr val="201F1E"/>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7"/>
              </a:rPr>
              <a:t>andrew.harton@delaware.gov</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6D049B8-9AAC-C60A-F78C-6870E60B39C1}"/>
              </a:ext>
            </a:extLst>
          </p:cNvPr>
          <p:cNvSpPr txBox="1"/>
          <p:nvPr/>
        </p:nvSpPr>
        <p:spPr>
          <a:xfrm>
            <a:off x="3254148" y="2046714"/>
            <a:ext cx="2407104" cy="1200329"/>
          </a:xfrm>
          <a:prstGeom prst="rect">
            <a:avLst/>
          </a:prstGeom>
          <a:noFill/>
        </p:spPr>
        <p:txBody>
          <a:bodyPr wrap="square" rtlCol="0">
            <a:spAutoFit/>
          </a:bodyPr>
          <a:lstStyle/>
          <a:p>
            <a:r>
              <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Regina Mitchell</a:t>
            </a:r>
          </a:p>
          <a:p>
            <a:r>
              <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Director</a:t>
            </a:r>
          </a:p>
          <a:p>
            <a:r>
              <a:rPr lang="en-US" sz="1200" dirty="0">
                <a:latin typeface="Calibri" panose="020F0502020204030204" pitchFamily="34" charset="0"/>
                <a:ea typeface="Calibri" panose="020F0502020204030204" pitchFamily="34" charset="0"/>
                <a:cs typeface="Calibri" panose="020F0502020204030204" pitchFamily="34" charset="0"/>
              </a:rPr>
              <a:t>Delaware Division of Small Business</a:t>
            </a:r>
          </a:p>
          <a:p>
            <a:r>
              <a:rPr lang="en-US" sz="1200" dirty="0">
                <a:latin typeface="Calibri" panose="020F0502020204030204" pitchFamily="34" charset="0"/>
                <a:ea typeface="Calibri" panose="020F0502020204030204" pitchFamily="34" charset="0"/>
                <a:cs typeface="Calibri" panose="020F0502020204030204" pitchFamily="34" charset="0"/>
              </a:rPr>
              <a:t>99 Kings Highway</a:t>
            </a:r>
          </a:p>
          <a:p>
            <a:r>
              <a:rPr lang="en-US" sz="1200" dirty="0">
                <a:latin typeface="Calibri" panose="020F0502020204030204" pitchFamily="34" charset="0"/>
                <a:ea typeface="Calibri" panose="020F0502020204030204" pitchFamily="34" charset="0"/>
                <a:cs typeface="Calibri" panose="020F0502020204030204" pitchFamily="34" charset="0"/>
              </a:rPr>
              <a:t>Dover, DE 19901</a:t>
            </a:r>
          </a:p>
          <a:p>
            <a:r>
              <a:rPr lang="en-US" sz="1200" dirty="0">
                <a:latin typeface="Calibri" panose="020F0502020204030204" pitchFamily="34" charset="0"/>
                <a:ea typeface="Calibri" panose="020F0502020204030204" pitchFamily="34" charset="0"/>
                <a:cs typeface="Calibri" panose="020F0502020204030204" pitchFamily="34" charset="0"/>
              </a:rPr>
              <a:t>302-739-4271</a:t>
            </a:r>
          </a:p>
        </p:txBody>
      </p:sp>
      <p:sp>
        <p:nvSpPr>
          <p:cNvPr id="10" name="TextBox 9">
            <a:extLst>
              <a:ext uri="{FF2B5EF4-FFF2-40B4-BE49-F238E27FC236}">
                <a16:creationId xmlns:a16="http://schemas.microsoft.com/office/drawing/2014/main" id="{0D68F788-F14E-1D81-AB62-EFAF4C81554D}"/>
              </a:ext>
            </a:extLst>
          </p:cNvPr>
          <p:cNvSpPr txBox="1"/>
          <p:nvPr/>
        </p:nvSpPr>
        <p:spPr>
          <a:xfrm>
            <a:off x="125866" y="1024060"/>
            <a:ext cx="2915330" cy="1015663"/>
          </a:xfrm>
          <a:prstGeom prst="rect">
            <a:avLst/>
          </a:prstGeom>
          <a:noFill/>
        </p:spPr>
        <p:txBody>
          <a:bodyPr wrap="square" rtlCol="0">
            <a:spAutoFit/>
          </a:bodyPr>
          <a:lstStyle/>
          <a:p>
            <a:r>
              <a:rPr lang="en-US" sz="1200" b="1">
                <a:solidFill>
                  <a:srgbClr val="0070C0"/>
                </a:solidFill>
                <a:latin typeface="Calibri" panose="020F0502020204030204" pitchFamily="34" charset="0"/>
                <a:ea typeface="Calibri" panose="020F0502020204030204" pitchFamily="34" charset="0"/>
                <a:cs typeface="Calibri" panose="020F0502020204030204" pitchFamily="34" charset="0"/>
              </a:rPr>
              <a:t>J. Michael Bowman</a:t>
            </a:r>
          </a:p>
          <a:p>
            <a:r>
              <a:rPr lang="en-US" sz="1200" b="1">
                <a:solidFill>
                  <a:srgbClr val="0070C0"/>
                </a:solidFill>
                <a:latin typeface="Calibri" panose="020F0502020204030204" pitchFamily="34" charset="0"/>
                <a:ea typeface="Calibri" panose="020F0502020204030204" pitchFamily="34" charset="0"/>
                <a:cs typeface="Calibri" panose="020F0502020204030204" pitchFamily="34" charset="0"/>
              </a:rPr>
              <a:t>State Director, OEIP</a:t>
            </a:r>
          </a:p>
          <a:p>
            <a:r>
              <a:rPr lang="en-US" sz="1200">
                <a:latin typeface="Calibri" panose="020F0502020204030204" pitchFamily="34" charset="0"/>
                <a:ea typeface="Calibri" panose="020F0502020204030204" pitchFamily="34" charset="0"/>
                <a:cs typeface="Calibri" panose="020F0502020204030204" pitchFamily="34" charset="0"/>
              </a:rPr>
              <a:t>Small Business Development Center</a:t>
            </a:r>
          </a:p>
          <a:p>
            <a:r>
              <a:rPr lang="en-US" sz="1200">
                <a:latin typeface="Calibri" panose="020F0502020204030204" pitchFamily="34" charset="0"/>
                <a:ea typeface="Calibri" panose="020F0502020204030204" pitchFamily="34" charset="0"/>
                <a:cs typeface="Calibri" panose="020F0502020204030204" pitchFamily="34" charset="0"/>
              </a:rPr>
              <a:t>591 Collaboration Way, Suite 204</a:t>
            </a:r>
          </a:p>
          <a:p>
            <a:r>
              <a:rPr lang="en-US" sz="1200">
                <a:latin typeface="Calibri" panose="020F0502020204030204" pitchFamily="34" charset="0"/>
                <a:ea typeface="Calibri" panose="020F0502020204030204" pitchFamily="34" charset="0"/>
                <a:cs typeface="Calibri" panose="020F0502020204030204" pitchFamily="34" charset="0"/>
              </a:rPr>
              <a:t>Newark, DE 19713</a:t>
            </a:r>
          </a:p>
        </p:txBody>
      </p:sp>
      <p:sp>
        <p:nvSpPr>
          <p:cNvPr id="12" name="TextBox 11">
            <a:extLst>
              <a:ext uri="{FF2B5EF4-FFF2-40B4-BE49-F238E27FC236}">
                <a16:creationId xmlns:a16="http://schemas.microsoft.com/office/drawing/2014/main" id="{8DFD019F-DFDD-652E-CF42-8BF24D244B15}"/>
              </a:ext>
            </a:extLst>
          </p:cNvPr>
          <p:cNvSpPr txBox="1"/>
          <p:nvPr/>
        </p:nvSpPr>
        <p:spPr>
          <a:xfrm>
            <a:off x="6037001" y="1803293"/>
            <a:ext cx="2371725" cy="1384995"/>
          </a:xfrm>
          <a:prstGeom prst="rect">
            <a:avLst/>
          </a:prstGeom>
          <a:noFill/>
        </p:spPr>
        <p:txBody>
          <a:bodyPr wrap="square" rtlCol="0">
            <a:spAutoFit/>
          </a:bodyPr>
          <a:lstStyle/>
          <a:p>
            <a:r>
              <a:rPr lang="es-E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Adrián G. Romero, CUBDP</a:t>
            </a:r>
            <a:br>
              <a:rPr lang="es-ES" sz="1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br>
            <a:r>
              <a:rPr lang="es-ES" sz="1200" b="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Asst</a:t>
            </a:r>
            <a:r>
              <a:rPr lang="es-E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Director of Retail Operations</a:t>
            </a:r>
            <a:b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br>
            <a: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NMLS#: 1237287</a:t>
            </a:r>
            <a:b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br>
            <a: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270 </a:t>
            </a:r>
            <a:r>
              <a:rPr lang="en-US" sz="12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Beiser</a:t>
            </a:r>
            <a: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Blvd. </a:t>
            </a:r>
          </a:p>
          <a:p>
            <a: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Dover, DE 19904</a:t>
            </a:r>
            <a:br>
              <a:rPr lang="en-US" sz="1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br>
            <a: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 (302) 739-4496 ext. 1441</a:t>
            </a:r>
            <a:br>
              <a:rPr lang="en-US"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br>
            <a:r>
              <a:rPr lang="en-US" sz="12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8"/>
              </a:rPr>
              <a:t>Adrian.Romero@Del-One.org</a:t>
            </a:r>
            <a:endParaRPr lang="en-US" dirty="0"/>
          </a:p>
        </p:txBody>
      </p:sp>
      <p:sp>
        <p:nvSpPr>
          <p:cNvPr id="13" name="TextBox 12">
            <a:extLst>
              <a:ext uri="{FF2B5EF4-FFF2-40B4-BE49-F238E27FC236}">
                <a16:creationId xmlns:a16="http://schemas.microsoft.com/office/drawing/2014/main" id="{164EB0E3-926E-0647-3798-EC55464D4327}"/>
              </a:ext>
            </a:extLst>
          </p:cNvPr>
          <p:cNvSpPr txBox="1"/>
          <p:nvPr/>
        </p:nvSpPr>
        <p:spPr>
          <a:xfrm>
            <a:off x="6051872" y="4240466"/>
            <a:ext cx="2235165" cy="646331"/>
          </a:xfrm>
          <a:prstGeom prst="rect">
            <a:avLst/>
          </a:prstGeom>
          <a:noFill/>
        </p:spPr>
        <p:txBody>
          <a:bodyPr wrap="square" rtlCol="0">
            <a:spAutoFit/>
          </a:bodyPr>
          <a:lstStyle/>
          <a:p>
            <a:r>
              <a:rPr lang="en-US" sz="1200" b="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Chavonya</a:t>
            </a: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Reddick</a:t>
            </a:r>
          </a:p>
          <a:p>
            <a:r>
              <a:rPr lang="en-US" sz="1200" dirty="0">
                <a:latin typeface="Calibri" panose="020F0502020204030204" pitchFamily="34" charset="0"/>
                <a:ea typeface="Calibri" panose="020F0502020204030204" pitchFamily="34" charset="0"/>
                <a:cs typeface="Calibri" panose="020F0502020204030204" pitchFamily="34" charset="0"/>
              </a:rPr>
              <a:t>Del-One Federal Credit Union</a:t>
            </a:r>
          </a:p>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chavonya.reddick@del-one.org</a:t>
            </a:r>
            <a:endParaRPr lang="en-US" dirty="0"/>
          </a:p>
        </p:txBody>
      </p:sp>
    </p:spTree>
    <p:extLst>
      <p:ext uri="{BB962C8B-B14F-4D97-AF65-F5344CB8AC3E}">
        <p14:creationId xmlns:p14="http://schemas.microsoft.com/office/powerpoint/2010/main" val="425198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479305" y="458500"/>
            <a:ext cx="6858000" cy="3635345"/>
          </a:xfrm>
        </p:spPr>
        <p:txBody>
          <a:bodyPr>
            <a:normAutofit fontScale="90000"/>
          </a:bodyPr>
          <a:lstStyle/>
          <a:p>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sz="4350" dirty="0">
                <a:latin typeface="+mn-lt"/>
              </a:rPr>
            </a:br>
            <a:r>
              <a:rPr lang="en-US" sz="4350" dirty="0">
                <a:latin typeface="Avenir Next LT Pro" panose="020B0504020202020204" pitchFamily="34" charset="0"/>
              </a:rPr>
              <a:t>State Small Business Credit Initiative </a:t>
            </a:r>
            <a:br>
              <a:rPr lang="en-US" sz="4350" dirty="0">
                <a:latin typeface="Avenir Next LT Pro" panose="020B0504020202020204" pitchFamily="34" charset="0"/>
              </a:rPr>
            </a:br>
            <a:r>
              <a:rPr lang="en-US" sz="4350" dirty="0">
                <a:latin typeface="Avenir Next LT Pro" panose="020B0504020202020204" pitchFamily="34" charset="0"/>
              </a:rPr>
              <a:t>(SSBCI) </a:t>
            </a:r>
            <a:br>
              <a:rPr lang="en-US" sz="4350" dirty="0">
                <a:latin typeface="Avenir Next LT Pro" panose="020B0504020202020204" pitchFamily="34" charset="0"/>
              </a:rPr>
            </a:br>
            <a:r>
              <a:rPr lang="en-US" sz="4350" dirty="0">
                <a:latin typeface="Avenir Next LT Pro" panose="020B0504020202020204" pitchFamily="34" charset="0"/>
              </a:rPr>
              <a:t>Program Overview</a:t>
            </a:r>
            <a:br>
              <a:rPr lang="en-US" sz="3000" dirty="0">
                <a:latin typeface="Avenir Next LT Pro" panose="020B0504020202020204" pitchFamily="34" charset="0"/>
              </a:rPr>
            </a:br>
            <a:br>
              <a:rPr lang="en-US" sz="3000" dirty="0">
                <a:latin typeface="Avenir Next LT Pro" panose="020B0504020202020204" pitchFamily="34" charset="0"/>
              </a:rPr>
            </a:br>
            <a:endParaRPr lang="en-US" sz="3150" dirty="0">
              <a:latin typeface="Avenir Next LT Pro" panose="020B0504020202020204" pitchFamily="34" charset="0"/>
            </a:endParaRPr>
          </a:p>
        </p:txBody>
      </p:sp>
      <p:pic>
        <p:nvPicPr>
          <p:cNvPr id="3" name="Picture 2" descr="Logo&#10;&#10;Description automatically generated">
            <a:extLst>
              <a:ext uri="{FF2B5EF4-FFF2-40B4-BE49-F238E27FC236}">
                <a16:creationId xmlns:a16="http://schemas.microsoft.com/office/drawing/2014/main" id="{AD888509-AC7E-85A2-DAF0-34814C5A6BA0}"/>
              </a:ext>
            </a:extLst>
          </p:cNvPr>
          <p:cNvPicPr>
            <a:picLocks noChangeAspect="1"/>
          </p:cNvPicPr>
          <p:nvPr/>
        </p:nvPicPr>
        <p:blipFill>
          <a:blip r:embed="rId4"/>
          <a:stretch>
            <a:fillRect/>
          </a:stretch>
        </p:blipFill>
        <p:spPr>
          <a:xfrm>
            <a:off x="146623" y="2867328"/>
            <a:ext cx="1961580" cy="2276173"/>
          </a:xfrm>
          <a:prstGeom prst="rect">
            <a:avLst/>
          </a:prstGeom>
        </p:spPr>
      </p:pic>
    </p:spTree>
    <p:extLst>
      <p:ext uri="{BB962C8B-B14F-4D97-AF65-F5344CB8AC3E}">
        <p14:creationId xmlns:p14="http://schemas.microsoft.com/office/powerpoint/2010/main" val="360075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9324" y="274314"/>
            <a:ext cx="6310793" cy="994172"/>
          </a:xfrm>
        </p:spPr>
        <p:txBody>
          <a:bodyPr>
            <a:normAutofit/>
          </a:bodyPr>
          <a:lstStyle/>
          <a:p>
            <a:r>
              <a:rPr lang="en-US" b="1" u="sng" dirty="0">
                <a:latin typeface="Avenir Next LT Pro" panose="020B0504020202020204" pitchFamily="34" charset="0"/>
              </a:rPr>
              <a:t>Delaware’s SSBCI Programs</a:t>
            </a:r>
          </a:p>
        </p:txBody>
      </p:sp>
      <p:sp>
        <p:nvSpPr>
          <p:cNvPr id="5" name="TextBox 4">
            <a:extLst>
              <a:ext uri="{FF2B5EF4-FFF2-40B4-BE49-F238E27FC236}">
                <a16:creationId xmlns:a16="http://schemas.microsoft.com/office/drawing/2014/main" id="{ED93BFE5-91F8-7C6A-DF7A-6D96D4233958}"/>
              </a:ext>
            </a:extLst>
          </p:cNvPr>
          <p:cNvSpPr txBox="1"/>
          <p:nvPr/>
        </p:nvSpPr>
        <p:spPr>
          <a:xfrm>
            <a:off x="494856" y="1252270"/>
            <a:ext cx="6217490" cy="3670236"/>
          </a:xfrm>
          <a:prstGeom prst="rect">
            <a:avLst/>
          </a:prstGeom>
          <a:noFill/>
        </p:spPr>
        <p:txBody>
          <a:bodyPr wrap="square" rtlCol="0">
            <a:spAutoFit/>
          </a:bodyPr>
          <a:lstStyle/>
          <a:p>
            <a:pPr defTabSz="685800">
              <a:buClrTx/>
            </a:pPr>
            <a:r>
              <a:rPr lang="en-US" sz="1500" kern="1200" dirty="0">
                <a:solidFill>
                  <a:srgbClr val="275996"/>
                </a:solidFill>
                <a:latin typeface="Avenir Next LT Pro" panose="020B0504020202020204" pitchFamily="34" charset="0"/>
                <a:ea typeface="+mn-ea"/>
                <a:cs typeface="+mn-cs"/>
              </a:rPr>
              <a:t>SSBCI is a federal program administered by the U.S. Department of the Treasury, created to strengthen state programs that support private financing to small businesses.</a:t>
            </a:r>
          </a:p>
          <a:p>
            <a:pPr defTabSz="685800">
              <a:buClrTx/>
            </a:pPr>
            <a:endParaRPr lang="en-US" sz="1500" kern="1200" dirty="0">
              <a:solidFill>
                <a:srgbClr val="275996"/>
              </a:solidFill>
              <a:latin typeface="Avenir Next LT Pro" panose="020B0504020202020204" pitchFamily="34" charset="0"/>
              <a:ea typeface="+mn-ea"/>
              <a:cs typeface="+mn-cs"/>
            </a:endParaRPr>
          </a:p>
          <a:p>
            <a:pPr defTabSz="685800">
              <a:buClrTx/>
            </a:pPr>
            <a:r>
              <a:rPr lang="en-US" sz="1500" kern="1200" dirty="0">
                <a:solidFill>
                  <a:srgbClr val="275996"/>
                </a:solidFill>
                <a:latin typeface="Avenir Next LT Pro" panose="020B0504020202020204" pitchFamily="34" charset="0"/>
                <a:ea typeface="+mn-ea"/>
                <a:cs typeface="+mn-cs"/>
              </a:rPr>
              <a:t>DSB provides funding to banks, credit unions and other lenders for eligible loans to small businesses and loan risk-mitigation </a:t>
            </a:r>
          </a:p>
          <a:p>
            <a:pPr defTabSz="685800">
              <a:buClrTx/>
            </a:pPr>
            <a:endParaRPr lang="en-US" sz="1500" kern="1200" dirty="0">
              <a:solidFill>
                <a:srgbClr val="275996"/>
              </a:solidFill>
              <a:latin typeface="Avenir Next LT Pro" panose="020B0504020202020204" pitchFamily="34" charset="0"/>
              <a:ea typeface="+mn-ea"/>
              <a:cs typeface="+mn-cs"/>
            </a:endParaRPr>
          </a:p>
          <a:p>
            <a:pPr defTabSz="685800">
              <a:spcAft>
                <a:spcPts val="900"/>
              </a:spcAft>
              <a:buClrTx/>
            </a:pPr>
            <a:r>
              <a:rPr lang="en-US" sz="1500" kern="1200" dirty="0">
                <a:solidFill>
                  <a:srgbClr val="275996"/>
                </a:solidFill>
                <a:latin typeface="Avenir Next LT Pro" panose="020B0504020202020204" pitchFamily="34" charset="0"/>
                <a:ea typeface="+mn-ea"/>
                <a:cs typeface="+mn-cs"/>
              </a:rPr>
              <a:t>Delaware was awarded </a:t>
            </a:r>
            <a:r>
              <a:rPr lang="en-US" sz="1500" b="1" kern="1200" dirty="0">
                <a:solidFill>
                  <a:srgbClr val="275996"/>
                </a:solidFill>
                <a:latin typeface="Avenir Next LT Pro" panose="020B0504020202020204" pitchFamily="34" charset="0"/>
                <a:ea typeface="+mn-ea"/>
                <a:cs typeface="+mn-cs"/>
              </a:rPr>
              <a:t>$60.9 million</a:t>
            </a:r>
            <a:r>
              <a:rPr lang="en-US" sz="1500" kern="1200" dirty="0">
                <a:solidFill>
                  <a:srgbClr val="275996"/>
                </a:solidFill>
                <a:latin typeface="Avenir Next LT Pro" panose="020B0504020202020204" pitchFamily="34" charset="0"/>
                <a:ea typeface="+mn-ea"/>
                <a:cs typeface="+mn-cs"/>
              </a:rPr>
              <a:t> for four programs.  Two of which support small business lending:</a:t>
            </a:r>
          </a:p>
          <a:p>
            <a:pPr marL="685800" lvl="2" defTabSz="685800">
              <a:buClrTx/>
            </a:pPr>
            <a:r>
              <a:rPr lang="en-US" sz="1500" kern="1200" dirty="0">
                <a:solidFill>
                  <a:srgbClr val="275996"/>
                </a:solidFill>
                <a:latin typeface="Avenir Next LT Pro" panose="020B0504020202020204" pitchFamily="34" charset="0"/>
                <a:ea typeface="+mn-ea"/>
                <a:cs typeface="+mn-cs"/>
              </a:rPr>
              <a:t>Lending Programs</a:t>
            </a:r>
          </a:p>
          <a:p>
            <a:pPr marL="1285875" lvl="3" indent="-257175" defTabSz="685800">
              <a:buClrTx/>
              <a:buFont typeface="Arial" panose="020B0604020202020204" pitchFamily="34" charset="0"/>
              <a:buChar char="•"/>
            </a:pPr>
            <a:r>
              <a:rPr lang="en-US" sz="1500" kern="1200" dirty="0">
                <a:solidFill>
                  <a:srgbClr val="275996"/>
                </a:solidFill>
                <a:latin typeface="Avenir Next LT Pro" panose="020B0504020202020204" pitchFamily="34" charset="0"/>
                <a:ea typeface="+mn-ea"/>
                <a:cs typeface="+mn-cs"/>
              </a:rPr>
              <a:t>	 Delaware Loan Participation Program</a:t>
            </a:r>
          </a:p>
          <a:p>
            <a:pPr marL="1285875" lvl="3" indent="-257175" defTabSz="685800">
              <a:buClrTx/>
              <a:buFont typeface="Arial" panose="020B0604020202020204" pitchFamily="34" charset="0"/>
              <a:buChar char="•"/>
            </a:pPr>
            <a:r>
              <a:rPr lang="en-US" sz="1500" kern="1200" dirty="0">
                <a:solidFill>
                  <a:srgbClr val="275996"/>
                </a:solidFill>
                <a:latin typeface="Avenir Next LT Pro" panose="020B0504020202020204" pitchFamily="34" charset="0"/>
                <a:ea typeface="+mn-ea"/>
                <a:cs typeface="+mn-cs"/>
              </a:rPr>
              <a:t>	 Delaware Capital Access Program</a:t>
            </a:r>
          </a:p>
          <a:p>
            <a:pPr marL="342900" lvl="1" defTabSz="685800">
              <a:buClrTx/>
            </a:pPr>
            <a:endParaRPr lang="en-US" sz="1650" kern="1200" dirty="0">
              <a:solidFill>
                <a:srgbClr val="275996"/>
              </a:solidFill>
              <a:latin typeface="Tahoma"/>
              <a:ea typeface="+mn-ea"/>
              <a:cs typeface="+mn-cs"/>
            </a:endParaRPr>
          </a:p>
          <a:p>
            <a:pPr defTabSz="685800">
              <a:buClrTx/>
            </a:pPr>
            <a:endParaRPr lang="en-US" sz="1500" kern="1200" dirty="0">
              <a:solidFill>
                <a:srgbClr val="275996"/>
              </a:solidFill>
              <a:latin typeface="Tahoma"/>
              <a:ea typeface="+mn-ea"/>
              <a:cs typeface="+mn-cs"/>
            </a:endParaRPr>
          </a:p>
          <a:p>
            <a:pPr defTabSz="685800">
              <a:buClrTx/>
            </a:pPr>
            <a:endParaRPr lang="en-US" sz="1350" kern="1200" dirty="0">
              <a:solidFill>
                <a:srgbClr val="275996"/>
              </a:solidFill>
              <a:latin typeface="Tahoma"/>
              <a:ea typeface="+mn-ea"/>
              <a:cs typeface="+mn-cs"/>
            </a:endParaRPr>
          </a:p>
        </p:txBody>
      </p:sp>
      <p:pic>
        <p:nvPicPr>
          <p:cNvPr id="4" name="Picture 3" descr="Logo&#10;&#10;Description automatically generated">
            <a:extLst>
              <a:ext uri="{FF2B5EF4-FFF2-40B4-BE49-F238E27FC236}">
                <a16:creationId xmlns:a16="http://schemas.microsoft.com/office/drawing/2014/main" id="{1BDE739C-100C-AD4B-E240-77091B52A0CF}"/>
              </a:ext>
            </a:extLst>
          </p:cNvPr>
          <p:cNvPicPr>
            <a:picLocks noChangeAspect="1"/>
          </p:cNvPicPr>
          <p:nvPr/>
        </p:nvPicPr>
        <p:blipFill>
          <a:blip r:embed="rId3"/>
          <a:stretch>
            <a:fillRect/>
          </a:stretch>
        </p:blipFill>
        <p:spPr>
          <a:xfrm>
            <a:off x="6667878" y="717883"/>
            <a:ext cx="2227441" cy="2584672"/>
          </a:xfrm>
          <a:prstGeom prst="rect">
            <a:avLst/>
          </a:prstGeom>
        </p:spPr>
      </p:pic>
      <p:sp>
        <p:nvSpPr>
          <p:cNvPr id="2" name="TextBox 1">
            <a:extLst>
              <a:ext uri="{FF2B5EF4-FFF2-40B4-BE49-F238E27FC236}">
                <a16:creationId xmlns:a16="http://schemas.microsoft.com/office/drawing/2014/main" id="{B5E5E58F-2374-7A8C-BF2F-D6B766A9F12C}"/>
              </a:ext>
            </a:extLst>
          </p:cNvPr>
          <p:cNvSpPr txBox="1"/>
          <p:nvPr/>
        </p:nvSpPr>
        <p:spPr>
          <a:xfrm>
            <a:off x="2293349" y="4043092"/>
            <a:ext cx="2411129" cy="826380"/>
          </a:xfrm>
          <a:prstGeom prst="rect">
            <a:avLst/>
          </a:prstGeom>
          <a:noFill/>
        </p:spPr>
        <p:txBody>
          <a:bodyPr wrap="square" rtlCol="0">
            <a:spAutoFit/>
          </a:bodyPr>
          <a:lstStyle/>
          <a:p>
            <a:pPr marL="342900" lvl="1" defTabSz="685800">
              <a:lnSpc>
                <a:spcPct val="120000"/>
              </a:lnSpc>
              <a:buClrTx/>
            </a:pPr>
            <a:endParaRPr lang="en-US" sz="2100" kern="1200" dirty="0">
              <a:solidFill>
                <a:srgbClr val="275996"/>
              </a:solidFill>
              <a:latin typeface="Avenir Next LT Pro" panose="020B0504020202020204" pitchFamily="34" charset="0"/>
              <a:ea typeface="+mn-ea"/>
              <a:cs typeface="+mn-cs"/>
            </a:endParaRPr>
          </a:p>
          <a:p>
            <a:pPr defTabSz="685800">
              <a:buClrTx/>
            </a:pPr>
            <a:r>
              <a:rPr lang="en-US" sz="2250" kern="1200" dirty="0">
                <a:solidFill>
                  <a:srgbClr val="2899D5">
                    <a:lumMod val="75000"/>
                  </a:srgbClr>
                </a:solidFill>
                <a:latin typeface="Avenir Next LT Pro" panose="020B0504020202020204" pitchFamily="34" charset="0"/>
                <a:ea typeface="+mn-ea"/>
                <a:cs typeface="+mn-cs"/>
                <a:hlinkClick r:id="rId4">
                  <a:extLst>
                    <a:ext uri="{A12FA001-AC4F-418D-AE19-62706E023703}">
                      <ahyp:hlinkClr xmlns:ahyp="http://schemas.microsoft.com/office/drawing/2018/hyperlinkcolor" val="tx"/>
                    </a:ext>
                  </a:extLst>
                </a:hlinkClick>
              </a:rPr>
              <a:t>de.gov/</a:t>
            </a:r>
            <a:r>
              <a:rPr lang="en-US" sz="2250" kern="1200" dirty="0" err="1">
                <a:solidFill>
                  <a:srgbClr val="2899D5">
                    <a:lumMod val="75000"/>
                  </a:srgbClr>
                </a:solidFill>
                <a:latin typeface="Avenir Next LT Pro" panose="020B0504020202020204" pitchFamily="34" charset="0"/>
                <a:ea typeface="+mn-ea"/>
                <a:cs typeface="+mn-cs"/>
                <a:hlinkClick r:id="rId4">
                  <a:extLst>
                    <a:ext uri="{A12FA001-AC4F-418D-AE19-62706E023703}">
                      <ahyp:hlinkClr xmlns:ahyp="http://schemas.microsoft.com/office/drawing/2018/hyperlinkcolor" val="tx"/>
                    </a:ext>
                  </a:extLst>
                </a:hlinkClick>
              </a:rPr>
              <a:t>ssbci</a:t>
            </a:r>
            <a:endParaRPr lang="en-US" sz="2250" kern="1200" dirty="0">
              <a:solidFill>
                <a:srgbClr val="2899D5">
                  <a:lumMod val="75000"/>
                </a:srgbClr>
              </a:solidFill>
              <a:latin typeface="Avenir Next LT Pro" panose="020B0504020202020204" pitchFamily="34" charset="0"/>
              <a:ea typeface="+mn-ea"/>
              <a:cs typeface="+mn-cs"/>
            </a:endParaRPr>
          </a:p>
        </p:txBody>
      </p:sp>
    </p:spTree>
    <p:extLst>
      <p:ext uri="{BB962C8B-B14F-4D97-AF65-F5344CB8AC3E}">
        <p14:creationId xmlns:p14="http://schemas.microsoft.com/office/powerpoint/2010/main" val="418751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8131" y="273844"/>
            <a:ext cx="7886700" cy="994172"/>
          </a:xfrm>
        </p:spPr>
        <p:txBody>
          <a:bodyPr>
            <a:normAutofit/>
          </a:bodyPr>
          <a:lstStyle/>
          <a:p>
            <a:pPr algn="ctr"/>
            <a:r>
              <a:rPr lang="en-US" sz="3000" b="1" dirty="0">
                <a:latin typeface="Avenir Next LT Pro" panose="020B0504020202020204" pitchFamily="34" charset="0"/>
              </a:rPr>
              <a:t>How can SSBCI Funds Help Small Businesses?</a:t>
            </a:r>
          </a:p>
        </p:txBody>
      </p:sp>
      <p:sp>
        <p:nvSpPr>
          <p:cNvPr id="2" name="Content Placeholder 1">
            <a:extLst>
              <a:ext uri="{FF2B5EF4-FFF2-40B4-BE49-F238E27FC236}">
                <a16:creationId xmlns:a16="http://schemas.microsoft.com/office/drawing/2014/main" id="{97B389CA-52D2-4D7F-BC0B-BED3ABD94BCE}"/>
              </a:ext>
            </a:extLst>
          </p:cNvPr>
          <p:cNvSpPr>
            <a:spLocks noGrp="1"/>
          </p:cNvSpPr>
          <p:nvPr>
            <p:ph idx="1"/>
          </p:nvPr>
        </p:nvSpPr>
        <p:spPr>
          <a:xfrm>
            <a:off x="628650" y="1268017"/>
            <a:ext cx="7886700" cy="3772967"/>
          </a:xfrm>
        </p:spPr>
        <p:txBody>
          <a:bodyPr>
            <a:normAutofit lnSpcReduction="10000"/>
          </a:bodyPr>
          <a:lstStyle/>
          <a:p>
            <a:pPr marL="0" indent="0">
              <a:buNone/>
            </a:pPr>
            <a:r>
              <a:rPr lang="en-US" sz="2250" b="1" dirty="0">
                <a:latin typeface="Avenir Next LT Pro" panose="020B0504020202020204" pitchFamily="34" charset="0"/>
              </a:rPr>
              <a:t>SSBCI funds can be used for </a:t>
            </a:r>
            <a:r>
              <a:rPr lang="en-US" sz="2250" b="1" u="sng" dirty="0">
                <a:latin typeface="Avenir Next LT Pro" panose="020B0504020202020204" pitchFamily="34" charset="0"/>
              </a:rPr>
              <a:t>any business purpose</a:t>
            </a:r>
            <a:r>
              <a:rPr lang="en-US" sz="2250" b="1" dirty="0">
                <a:latin typeface="Avenir Next LT Pro" panose="020B0504020202020204" pitchFamily="34" charset="0"/>
              </a:rPr>
              <a:t>, including: </a:t>
            </a:r>
          </a:p>
          <a:p>
            <a:pPr marL="342900" lvl="1" indent="0">
              <a:buNone/>
            </a:pPr>
            <a:r>
              <a:rPr lang="en-US" dirty="0">
                <a:latin typeface="Avenir Next LT Pro" panose="020B0504020202020204" pitchFamily="34" charset="0"/>
              </a:rPr>
              <a:t>• </a:t>
            </a:r>
            <a:r>
              <a:rPr lang="en-US" sz="1950" dirty="0">
                <a:latin typeface="Avenir Next LT Pro" panose="020B0504020202020204" pitchFamily="34" charset="0"/>
              </a:rPr>
              <a:t>Start-up costs and working capital </a:t>
            </a:r>
          </a:p>
          <a:p>
            <a:pPr marL="342900" lvl="1" indent="0">
              <a:buNone/>
            </a:pPr>
            <a:r>
              <a:rPr lang="en-US" sz="1950" dirty="0">
                <a:latin typeface="Avenir Next LT Pro" panose="020B0504020202020204" pitchFamily="34" charset="0"/>
              </a:rPr>
              <a:t>• Franchise fees </a:t>
            </a:r>
          </a:p>
          <a:p>
            <a:pPr marL="342900" lvl="1" indent="0">
              <a:buNone/>
            </a:pPr>
            <a:r>
              <a:rPr lang="en-US" sz="1950" dirty="0">
                <a:latin typeface="Avenir Next LT Pro" panose="020B0504020202020204" pitchFamily="34" charset="0"/>
              </a:rPr>
              <a:t>• Equipment</a:t>
            </a:r>
          </a:p>
          <a:p>
            <a:pPr marL="342900" lvl="1" indent="0">
              <a:buNone/>
            </a:pPr>
            <a:r>
              <a:rPr lang="en-US" sz="1950" dirty="0">
                <a:latin typeface="Avenir Next LT Pro" panose="020B0504020202020204" pitchFamily="34" charset="0"/>
              </a:rPr>
              <a:t>• Inventory</a:t>
            </a:r>
          </a:p>
          <a:p>
            <a:pPr marL="342900" lvl="1" indent="0">
              <a:buNone/>
            </a:pPr>
            <a:r>
              <a:rPr lang="en-US" sz="1950" dirty="0">
                <a:latin typeface="Avenir Next LT Pro" panose="020B0504020202020204" pitchFamily="34" charset="0"/>
              </a:rPr>
              <a:t>• The purchase or improvements of an </a:t>
            </a:r>
            <a:r>
              <a:rPr lang="en-US" sz="1950" u="sng" dirty="0">
                <a:latin typeface="Avenir Next LT Pro" panose="020B0504020202020204" pitchFamily="34" charset="0"/>
              </a:rPr>
              <a:t>eligible</a:t>
            </a:r>
            <a:r>
              <a:rPr lang="en-US" sz="1950" dirty="0">
                <a:latin typeface="Avenir Next LT Pro" panose="020B0504020202020204" pitchFamily="34" charset="0"/>
              </a:rPr>
              <a:t> place of business </a:t>
            </a:r>
          </a:p>
          <a:p>
            <a:pPr marL="0" indent="0">
              <a:buNone/>
            </a:pPr>
            <a:endParaRPr lang="en-US" dirty="0">
              <a:latin typeface="Avenir Next LT Pro" panose="020B0504020202020204" pitchFamily="34" charset="0"/>
            </a:endParaRPr>
          </a:p>
          <a:p>
            <a:pPr marL="0" indent="0">
              <a:buNone/>
            </a:pPr>
            <a:r>
              <a:rPr lang="en-US" sz="2250" b="1" dirty="0">
                <a:latin typeface="Avenir Next LT Pro" panose="020B0504020202020204" pitchFamily="34" charset="0"/>
              </a:rPr>
              <a:t>SSBCI can help if an owner needs credit but the small business: </a:t>
            </a:r>
          </a:p>
          <a:p>
            <a:pPr marL="342900" lvl="1" indent="0">
              <a:buNone/>
            </a:pPr>
            <a:r>
              <a:rPr lang="en-US" sz="1950" dirty="0">
                <a:latin typeface="Avenir Next LT Pro" panose="020B0504020202020204" pitchFamily="34" charset="0"/>
              </a:rPr>
              <a:t>• Doesn’t have much collateral </a:t>
            </a:r>
          </a:p>
          <a:p>
            <a:pPr lvl="1">
              <a:buSzPct val="135000"/>
            </a:pPr>
            <a:r>
              <a:rPr lang="en-US" sz="1950">
                <a:latin typeface="Avenir Next LT Pro" panose="020B0504020202020204" pitchFamily="34" charset="0"/>
              </a:rPr>
              <a:t>Is </a:t>
            </a:r>
            <a:r>
              <a:rPr lang="en-US" sz="1950" dirty="0">
                <a:latin typeface="Avenir Next LT Pro" panose="020B0504020202020204" pitchFamily="34" charset="0"/>
              </a:rPr>
              <a:t>having trouble obtaining a loan</a:t>
            </a:r>
          </a:p>
        </p:txBody>
      </p:sp>
    </p:spTree>
    <p:extLst>
      <p:ext uri="{BB962C8B-B14F-4D97-AF65-F5344CB8AC3E}">
        <p14:creationId xmlns:p14="http://schemas.microsoft.com/office/powerpoint/2010/main" val="318685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3150" b="1" dirty="0">
                <a:latin typeface="Avenir Next LT Pro" panose="020B0504020202020204" pitchFamily="34" charset="0"/>
              </a:rPr>
              <a:t>What Uses of SSBCI Funds are </a:t>
            </a:r>
            <a:br>
              <a:rPr lang="en-US" sz="3150" b="1" dirty="0">
                <a:latin typeface="Avenir Next LT Pro" panose="020B0504020202020204" pitchFamily="34" charset="0"/>
              </a:rPr>
            </a:br>
            <a:r>
              <a:rPr lang="en-US" sz="3150" b="1" u="sng" dirty="0">
                <a:latin typeface="Avenir Next LT Pro" panose="020B0504020202020204" pitchFamily="34" charset="0"/>
              </a:rPr>
              <a:t>NOT</a:t>
            </a:r>
            <a:r>
              <a:rPr lang="en-US" sz="3150" b="1" dirty="0">
                <a:latin typeface="Avenir Next LT Pro" panose="020B0504020202020204" pitchFamily="34" charset="0"/>
              </a:rPr>
              <a:t> Allowed?</a:t>
            </a:r>
          </a:p>
        </p:txBody>
      </p:sp>
      <p:sp>
        <p:nvSpPr>
          <p:cNvPr id="2" name="Content Placeholder 1">
            <a:extLst>
              <a:ext uri="{FF2B5EF4-FFF2-40B4-BE49-F238E27FC236}">
                <a16:creationId xmlns:a16="http://schemas.microsoft.com/office/drawing/2014/main" id="{97B389CA-52D2-4D7F-BC0B-BED3ABD94BCE}"/>
              </a:ext>
            </a:extLst>
          </p:cNvPr>
          <p:cNvSpPr>
            <a:spLocks noGrp="1"/>
          </p:cNvSpPr>
          <p:nvPr>
            <p:ph idx="1"/>
          </p:nvPr>
        </p:nvSpPr>
        <p:spPr/>
        <p:txBody>
          <a:bodyPr>
            <a:normAutofit/>
          </a:bodyPr>
          <a:lstStyle/>
          <a:p>
            <a:r>
              <a:rPr lang="en-US" dirty="0">
                <a:latin typeface="Avenir Next LT Pro" panose="020B0504020202020204" pitchFamily="34" charset="0"/>
              </a:rPr>
              <a:t>Acquiring or holding passive investments in real estate*</a:t>
            </a:r>
          </a:p>
          <a:p>
            <a:r>
              <a:rPr lang="en-US" dirty="0">
                <a:latin typeface="Avenir Next LT Pro" panose="020B0504020202020204" pitchFamily="34" charset="0"/>
              </a:rPr>
              <a:t>Purchasing securities or lobbying activities</a:t>
            </a:r>
          </a:p>
          <a:p>
            <a:r>
              <a:rPr lang="en-US" dirty="0">
                <a:latin typeface="Avenir Next LT Pro" panose="020B0504020202020204" pitchFamily="34" charset="0"/>
              </a:rPr>
              <a:t>Repayment of income taxes, or the payment of payroll or sales tax</a:t>
            </a:r>
          </a:p>
          <a:p>
            <a:r>
              <a:rPr lang="en-US" dirty="0">
                <a:latin typeface="Avenir Next LT Pro" panose="020B0504020202020204" pitchFamily="34" charset="0"/>
              </a:rPr>
              <a:t>Purchase any portion of the ownership interest of any owner of the business</a:t>
            </a:r>
          </a:p>
          <a:p>
            <a:r>
              <a:rPr lang="en-US" dirty="0">
                <a:latin typeface="Avenir Next LT Pro" panose="020B0504020202020204" pitchFamily="34" charset="0"/>
              </a:rPr>
              <a:t>Used in combination with SBA-guaranteed loan or unguaranteed portion of any other federal loan*</a:t>
            </a:r>
          </a:p>
        </p:txBody>
      </p:sp>
      <p:sp>
        <p:nvSpPr>
          <p:cNvPr id="3" name="TextBox 2">
            <a:extLst>
              <a:ext uri="{FF2B5EF4-FFF2-40B4-BE49-F238E27FC236}">
                <a16:creationId xmlns:a16="http://schemas.microsoft.com/office/drawing/2014/main" id="{B3D8710A-863A-25D9-E150-4C6C7E5F0D3E}"/>
              </a:ext>
            </a:extLst>
          </p:cNvPr>
          <p:cNvSpPr txBox="1"/>
          <p:nvPr/>
        </p:nvSpPr>
        <p:spPr>
          <a:xfrm>
            <a:off x="1804687" y="4632723"/>
            <a:ext cx="3855134" cy="323165"/>
          </a:xfrm>
          <a:prstGeom prst="rect">
            <a:avLst/>
          </a:prstGeom>
          <a:noFill/>
        </p:spPr>
        <p:txBody>
          <a:bodyPr wrap="square" rtlCol="0">
            <a:spAutoFit/>
          </a:bodyPr>
          <a:lstStyle/>
          <a:p>
            <a:pPr defTabSz="685800">
              <a:buClrTx/>
            </a:pPr>
            <a:r>
              <a:rPr lang="en-US" sz="1500" kern="1200" dirty="0">
                <a:solidFill>
                  <a:srgbClr val="275996"/>
                </a:solidFill>
                <a:latin typeface="Avenir Next LT Pro" panose="020B0504020202020204" pitchFamily="34" charset="0"/>
                <a:ea typeface="+mn-ea"/>
                <a:cs typeface="+mn-cs"/>
              </a:rPr>
              <a:t>*Exceptions to this prohibition may apply </a:t>
            </a:r>
          </a:p>
        </p:txBody>
      </p:sp>
    </p:spTree>
    <p:extLst>
      <p:ext uri="{BB962C8B-B14F-4D97-AF65-F5344CB8AC3E}">
        <p14:creationId xmlns:p14="http://schemas.microsoft.com/office/powerpoint/2010/main" val="63731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000" b="1" dirty="0">
                <a:latin typeface="Avenir Next LT Pro" panose="020B0504020202020204" pitchFamily="34" charset="0"/>
              </a:rPr>
              <a:t>What Businesses are Eligible?</a:t>
            </a:r>
          </a:p>
        </p:txBody>
      </p:sp>
      <p:sp>
        <p:nvSpPr>
          <p:cNvPr id="3" name="Content Placeholder 2">
            <a:extLst>
              <a:ext uri="{FF2B5EF4-FFF2-40B4-BE49-F238E27FC236}">
                <a16:creationId xmlns:a16="http://schemas.microsoft.com/office/drawing/2014/main" id="{C84C4C19-29DB-65FD-FF5F-44AFC5AB77D7}"/>
              </a:ext>
            </a:extLst>
          </p:cNvPr>
          <p:cNvSpPr>
            <a:spLocks noGrp="1"/>
          </p:cNvSpPr>
          <p:nvPr>
            <p:ph idx="1"/>
          </p:nvPr>
        </p:nvSpPr>
        <p:spPr>
          <a:xfrm>
            <a:off x="628650" y="1118026"/>
            <a:ext cx="7886700" cy="3784355"/>
          </a:xfrm>
        </p:spPr>
        <p:txBody>
          <a:bodyPr>
            <a:normAutofit lnSpcReduction="10000"/>
          </a:bodyPr>
          <a:lstStyle/>
          <a:p>
            <a:pPr marL="0" indent="0">
              <a:lnSpc>
                <a:spcPct val="110000"/>
              </a:lnSpc>
              <a:buNone/>
            </a:pPr>
            <a:r>
              <a:rPr lang="en-US" sz="2025" dirty="0">
                <a:latin typeface="Avenir Next LT Pro" panose="020B0504020202020204" pitchFamily="34" charset="0"/>
              </a:rPr>
              <a:t>Most Delaware small businesses, including corporations, partnerships, sole-proprietors, independent contractors, nonprofits, and cooperatives are eligible</a:t>
            </a:r>
          </a:p>
          <a:p>
            <a:pPr marL="0" indent="0">
              <a:lnSpc>
                <a:spcPct val="110000"/>
              </a:lnSpc>
              <a:buNone/>
            </a:pPr>
            <a:endParaRPr lang="en-US" sz="300" dirty="0">
              <a:latin typeface="Avenir Next LT Pro" panose="020B0504020202020204" pitchFamily="34" charset="0"/>
            </a:endParaRPr>
          </a:p>
          <a:p>
            <a:pPr lvl="1">
              <a:lnSpc>
                <a:spcPct val="120000"/>
              </a:lnSpc>
            </a:pPr>
            <a:r>
              <a:rPr lang="en-US" dirty="0">
                <a:latin typeface="Avenir Next LT Pro" panose="020B0504020202020204" pitchFamily="34" charset="0"/>
              </a:rPr>
              <a:t>Must have less than 500 employees for Capital Access Programs, and less than 750 employees for Loan Participation Programs</a:t>
            </a:r>
          </a:p>
          <a:p>
            <a:pPr lvl="1">
              <a:lnSpc>
                <a:spcPct val="120000"/>
              </a:lnSpc>
            </a:pPr>
            <a:r>
              <a:rPr lang="en-US" dirty="0">
                <a:latin typeface="Avenir Next LT Pro" panose="020B0504020202020204" pitchFamily="34" charset="0"/>
              </a:rPr>
              <a:t>Cannot be a business engaged in speculative activities </a:t>
            </a:r>
            <a:r>
              <a:rPr lang="en-US" sz="1500" dirty="0">
                <a:latin typeface="Avenir Next LT Pro" panose="020B0504020202020204" pitchFamily="34" charset="0"/>
              </a:rPr>
              <a:t>(i.e.: flipping properties)</a:t>
            </a:r>
          </a:p>
          <a:p>
            <a:pPr lvl="1">
              <a:lnSpc>
                <a:spcPct val="120000"/>
              </a:lnSpc>
            </a:pPr>
            <a:r>
              <a:rPr lang="en-US" dirty="0">
                <a:latin typeface="Avenir Next LT Pro" panose="020B0504020202020204" pitchFamily="34" charset="0"/>
              </a:rPr>
              <a:t>Cannot be a business engaged in pyramid sales</a:t>
            </a:r>
          </a:p>
          <a:p>
            <a:pPr lvl="1">
              <a:lnSpc>
                <a:spcPct val="120000"/>
              </a:lnSpc>
            </a:pPr>
            <a:r>
              <a:rPr lang="en-US" dirty="0">
                <a:latin typeface="Avenir Next LT Pro" panose="020B0504020202020204" pitchFamily="34" charset="0"/>
              </a:rPr>
              <a:t>Cannot make, sell, service, or distribute products or services used in connection with federally prohibited activities (ex. direct or indirect marijuana business)</a:t>
            </a:r>
          </a:p>
          <a:p>
            <a:pPr marL="0" indent="0">
              <a:buNone/>
            </a:pPr>
            <a:endParaRPr lang="en-US" dirty="0"/>
          </a:p>
        </p:txBody>
      </p:sp>
    </p:spTree>
    <p:extLst>
      <p:ext uri="{BB962C8B-B14F-4D97-AF65-F5344CB8AC3E}">
        <p14:creationId xmlns:p14="http://schemas.microsoft.com/office/powerpoint/2010/main" val="31957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8649" y="273844"/>
            <a:ext cx="8144159" cy="994172"/>
          </a:xfrm>
        </p:spPr>
        <p:txBody>
          <a:bodyPr>
            <a:normAutofit/>
          </a:bodyPr>
          <a:lstStyle/>
          <a:p>
            <a:r>
              <a:rPr lang="en-US" sz="2850" b="1" dirty="0">
                <a:latin typeface="Avenir Next LT Pro" panose="020B0504020202020204" pitchFamily="34" charset="0"/>
              </a:rPr>
              <a:t>Delaware Loan Participation Program (DELPP)</a:t>
            </a:r>
          </a:p>
        </p:txBody>
      </p:sp>
      <p:sp>
        <p:nvSpPr>
          <p:cNvPr id="2" name="Content Placeholder 1">
            <a:extLst>
              <a:ext uri="{FF2B5EF4-FFF2-40B4-BE49-F238E27FC236}">
                <a16:creationId xmlns:a16="http://schemas.microsoft.com/office/drawing/2014/main" id="{97B389CA-52D2-4D7F-BC0B-BED3ABD94BCE}"/>
              </a:ext>
            </a:extLst>
          </p:cNvPr>
          <p:cNvSpPr>
            <a:spLocks noGrp="1"/>
          </p:cNvSpPr>
          <p:nvPr>
            <p:ph idx="1"/>
          </p:nvPr>
        </p:nvSpPr>
        <p:spPr>
          <a:xfrm>
            <a:off x="628650" y="1179096"/>
            <a:ext cx="7886700" cy="3263504"/>
          </a:xfrm>
        </p:spPr>
        <p:txBody>
          <a:bodyPr>
            <a:normAutofit/>
          </a:bodyPr>
          <a:lstStyle/>
          <a:p>
            <a:pPr marL="0" indent="0">
              <a:buNone/>
            </a:pPr>
            <a:r>
              <a:rPr lang="en-US" sz="1800" b="1" dirty="0">
                <a:latin typeface="Avenir Next LT Pro" panose="020B0504020202020204" pitchFamily="34" charset="0"/>
              </a:rPr>
              <a:t>PROGRAM PURPOSE</a:t>
            </a:r>
          </a:p>
          <a:p>
            <a:r>
              <a:rPr lang="en-US" sz="1800" dirty="0">
                <a:latin typeface="Avenir Next LT Pro" panose="020B0504020202020204" pitchFamily="34" charset="0"/>
              </a:rPr>
              <a:t>Helps small businesses obtain medium to long-term financing, usually in the form of loans, to help businesses grow and expand</a:t>
            </a:r>
          </a:p>
          <a:p>
            <a:r>
              <a:rPr lang="en-US" sz="1800" dirty="0">
                <a:latin typeface="Avenir Next LT Pro" panose="020B0504020202020204" pitchFamily="34" charset="0"/>
              </a:rPr>
              <a:t>Especially useful when a lender is unable to loan the business as much as requested</a:t>
            </a:r>
          </a:p>
          <a:p>
            <a:r>
              <a:rPr lang="en-US" sz="1800" dirty="0">
                <a:latin typeface="Avenir Next LT Pro" panose="020B0504020202020204" pitchFamily="34" charset="0"/>
              </a:rPr>
              <a:t>DSB uses SSBCI dollars to fund a portion of a loan administered by a Participating Lender </a:t>
            </a:r>
            <a:r>
              <a:rPr lang="en-US" sz="1650" dirty="0">
                <a:latin typeface="Avenir Next LT Pro" panose="020B0504020202020204" pitchFamily="34" charset="0"/>
              </a:rPr>
              <a:t>(bank/credit union/other lender)</a:t>
            </a:r>
          </a:p>
          <a:p>
            <a:r>
              <a:rPr lang="en-US" sz="1800" dirty="0">
                <a:latin typeface="Avenir Next LT Pro" panose="020B0504020202020204" pitchFamily="34" charset="0"/>
              </a:rPr>
              <a:t>Prefer loans of 5-years or less, with a maximum of 10-year loans</a:t>
            </a:r>
          </a:p>
          <a:p>
            <a:pPr marL="0" indent="0">
              <a:buNone/>
            </a:pPr>
            <a:r>
              <a:rPr lang="en-US" dirty="0"/>
              <a:t> </a:t>
            </a:r>
          </a:p>
        </p:txBody>
      </p:sp>
      <p:pic>
        <p:nvPicPr>
          <p:cNvPr id="4" name="Picture 3" descr="Logo&#10;&#10;Description automatically generated">
            <a:extLst>
              <a:ext uri="{FF2B5EF4-FFF2-40B4-BE49-F238E27FC236}">
                <a16:creationId xmlns:a16="http://schemas.microsoft.com/office/drawing/2014/main" id="{0B3A71EA-1F22-0A1F-241B-0EEC1FBD202B}"/>
              </a:ext>
            </a:extLst>
          </p:cNvPr>
          <p:cNvPicPr>
            <a:picLocks noChangeAspect="1"/>
          </p:cNvPicPr>
          <p:nvPr/>
        </p:nvPicPr>
        <p:blipFill>
          <a:blip r:embed="rId3"/>
          <a:stretch>
            <a:fillRect/>
          </a:stretch>
        </p:blipFill>
        <p:spPr>
          <a:xfrm>
            <a:off x="2264432" y="3901981"/>
            <a:ext cx="3288235" cy="1081238"/>
          </a:xfrm>
          <a:prstGeom prst="rect">
            <a:avLst/>
          </a:prstGeom>
        </p:spPr>
      </p:pic>
    </p:spTree>
    <p:extLst>
      <p:ext uri="{BB962C8B-B14F-4D97-AF65-F5344CB8AC3E}">
        <p14:creationId xmlns:p14="http://schemas.microsoft.com/office/powerpoint/2010/main" val="75380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86058" y="519872"/>
            <a:ext cx="7886700" cy="994172"/>
          </a:xfrm>
        </p:spPr>
        <p:txBody>
          <a:bodyPr>
            <a:normAutofit/>
          </a:bodyPr>
          <a:lstStyle/>
          <a:p>
            <a:r>
              <a:rPr lang="en-US" sz="3000" b="1" dirty="0">
                <a:latin typeface="Avenir Next LT Pro" panose="020B0504020202020204" pitchFamily="34" charset="0"/>
              </a:rPr>
              <a:t>DELPP Key Program Characteristics</a:t>
            </a:r>
          </a:p>
        </p:txBody>
      </p:sp>
      <p:sp>
        <p:nvSpPr>
          <p:cNvPr id="2" name="Content Placeholder 1">
            <a:extLst>
              <a:ext uri="{FF2B5EF4-FFF2-40B4-BE49-F238E27FC236}">
                <a16:creationId xmlns:a16="http://schemas.microsoft.com/office/drawing/2014/main" id="{97B389CA-52D2-4D7F-BC0B-BED3ABD94BCE}"/>
              </a:ext>
            </a:extLst>
          </p:cNvPr>
          <p:cNvSpPr>
            <a:spLocks noGrp="1"/>
          </p:cNvSpPr>
          <p:nvPr>
            <p:ph idx="1"/>
          </p:nvPr>
        </p:nvSpPr>
        <p:spPr>
          <a:xfrm>
            <a:off x="404576" y="1398612"/>
            <a:ext cx="7886700" cy="3608610"/>
          </a:xfrm>
        </p:spPr>
        <p:txBody>
          <a:bodyPr>
            <a:normAutofit/>
          </a:bodyPr>
          <a:lstStyle/>
          <a:p>
            <a:pPr>
              <a:lnSpc>
                <a:spcPct val="100000"/>
              </a:lnSpc>
            </a:pPr>
            <a:r>
              <a:rPr lang="en-US" sz="1950" dirty="0">
                <a:latin typeface="Avenir Next LT Pro" panose="020B0504020202020204" pitchFamily="34" charset="0"/>
              </a:rPr>
              <a:t>DSB lends at prime interest rate</a:t>
            </a:r>
          </a:p>
          <a:p>
            <a:pPr>
              <a:lnSpc>
                <a:spcPct val="100000"/>
              </a:lnSpc>
            </a:pPr>
            <a:r>
              <a:rPr lang="en-US" sz="1950" dirty="0">
                <a:latin typeface="Avenir Next LT Pro" panose="020B0504020202020204" pitchFamily="34" charset="0"/>
              </a:rPr>
              <a:t>The lender will often have a higher interest rate. This blended interest rate between DSB and the lender, is better for the borrower</a:t>
            </a:r>
          </a:p>
          <a:p>
            <a:pPr>
              <a:lnSpc>
                <a:spcPct val="100000"/>
              </a:lnSpc>
            </a:pPr>
            <a:r>
              <a:rPr lang="en-US" sz="1950" dirty="0">
                <a:latin typeface="Avenir Next LT Pro" panose="020B0504020202020204" pitchFamily="34" charset="0"/>
              </a:rPr>
              <a:t>Amounts greater than $500,000 (for DSB’s portion) require additional approvals</a:t>
            </a:r>
          </a:p>
          <a:p>
            <a:pPr>
              <a:lnSpc>
                <a:spcPct val="100000"/>
              </a:lnSpc>
            </a:pPr>
            <a:r>
              <a:rPr lang="en-US" sz="1950" dirty="0">
                <a:latin typeface="Avenir Next LT Pro" panose="020B0504020202020204" pitchFamily="34" charset="0"/>
              </a:rPr>
              <a:t>Total loan requests (not just our portion) must not exceed $5M</a:t>
            </a:r>
          </a:p>
          <a:p>
            <a:r>
              <a:rPr lang="en-US" sz="1950" dirty="0">
                <a:latin typeface="Avenir Next LT Pro" panose="020B0504020202020204" pitchFamily="34" charset="0"/>
              </a:rPr>
              <a:t>While the borrower may start with us, ultimately, they will deal only with the bank for paperwork, the loan, etc. </a:t>
            </a:r>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298E3DCF-5DE7-3C05-F45F-28A75AA1C2AD}"/>
              </a:ext>
            </a:extLst>
          </p:cNvPr>
          <p:cNvPicPr>
            <a:picLocks noChangeAspect="1"/>
          </p:cNvPicPr>
          <p:nvPr/>
        </p:nvPicPr>
        <p:blipFill>
          <a:blip r:embed="rId3"/>
          <a:stretch>
            <a:fillRect/>
          </a:stretch>
        </p:blipFill>
        <p:spPr>
          <a:xfrm>
            <a:off x="6946271" y="53642"/>
            <a:ext cx="2331848" cy="766758"/>
          </a:xfrm>
          <a:prstGeom prst="rect">
            <a:avLst/>
          </a:prstGeom>
        </p:spPr>
      </p:pic>
    </p:spTree>
    <p:extLst>
      <p:ext uri="{BB962C8B-B14F-4D97-AF65-F5344CB8AC3E}">
        <p14:creationId xmlns:p14="http://schemas.microsoft.com/office/powerpoint/2010/main" val="346873782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sion of Small Business Boiler Presentation">
  <a:themeElements>
    <a:clrScheme name="Division of Small Business">
      <a:dk1>
        <a:srgbClr val="275996"/>
      </a:dk1>
      <a:lt1>
        <a:sysClr val="window" lastClr="FFFFFF"/>
      </a:lt1>
      <a:dk2>
        <a:srgbClr val="C99C28"/>
      </a:dk2>
      <a:lt2>
        <a:srgbClr val="2899D5"/>
      </a:lt2>
      <a:accent1>
        <a:srgbClr val="4A5968"/>
      </a:accent1>
      <a:accent2>
        <a:srgbClr val="673C4F"/>
      </a:accent2>
      <a:accent3>
        <a:srgbClr val="85C774"/>
      </a:accent3>
      <a:accent4>
        <a:srgbClr val="275996"/>
      </a:accent4>
      <a:accent5>
        <a:srgbClr val="2899D5"/>
      </a:accent5>
      <a:accent6>
        <a:srgbClr val="C99C28"/>
      </a:accent6>
      <a:hlink>
        <a:srgbClr val="673C4F"/>
      </a:hlink>
      <a:folHlink>
        <a:srgbClr val="85C774"/>
      </a:folHlink>
    </a:clrScheme>
    <a:fontScheme name="Division of Small Business">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78409a-c0a9-4fbf-9f19-6b293919afce" xsi:nil="true"/>
    <lcf76f155ced4ddcb4097134ff3c332f xmlns="e458164e-9059-4c9a-b89a-9ae373a8e0a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EA46276D0E974D87E17AA392A442B5" ma:contentTypeVersion="18" ma:contentTypeDescription="Create a new document." ma:contentTypeScope="" ma:versionID="2b7e4912c2e012bc7900743267b5495d">
  <xsd:schema xmlns:xsd="http://www.w3.org/2001/XMLSchema" xmlns:xs="http://www.w3.org/2001/XMLSchema" xmlns:p="http://schemas.microsoft.com/office/2006/metadata/properties" xmlns:ns2="9778409a-c0a9-4fbf-9f19-6b293919afce" xmlns:ns3="e458164e-9059-4c9a-b89a-9ae373a8e0a0" targetNamespace="http://schemas.microsoft.com/office/2006/metadata/properties" ma:root="true" ma:fieldsID="50266e4e11b7c1df307972fa66ea5d29" ns2:_="" ns3:_="">
    <xsd:import namespace="9778409a-c0a9-4fbf-9f19-6b293919afce"/>
    <xsd:import namespace="e458164e-9059-4c9a-b89a-9ae373a8e0a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8409a-c0a9-4fbf-9f19-6b293919a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b52b01-2692-41df-984b-71aec7b65115}" ma:internalName="TaxCatchAll" ma:showField="CatchAllData" ma:web="9778409a-c0a9-4fbf-9f19-6b293919af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58164e-9059-4c9a-b89a-9ae373a8e0a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112047-8702-4ac9-aeff-28ab65cc26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4284B-8BAD-4820-93F4-9EEF22938174}">
  <ds:schemaRefs>
    <ds:schemaRef ds:uri="9778409a-c0a9-4fbf-9f19-6b293919afce"/>
    <ds:schemaRef ds:uri="e458164e-9059-4c9a-b89a-9ae373a8e0a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AACA8A-945C-4AB6-BDBC-24DFFDB1879B}">
  <ds:schemaRefs>
    <ds:schemaRef ds:uri="9778409a-c0a9-4fbf-9f19-6b293919afce"/>
    <ds:schemaRef ds:uri="e458164e-9059-4c9a-b89a-9ae373a8e0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E407F2-01B5-4A75-A975-844C94ADD3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2467</Words>
  <Application>Microsoft Office PowerPoint</Application>
  <PresentationFormat>On-screen Show (16:9)</PresentationFormat>
  <Paragraphs>289</Paragraphs>
  <Slides>24</Slides>
  <Notes>17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24</vt:i4>
      </vt:variant>
    </vt:vector>
  </HeadingPairs>
  <TitlesOfParts>
    <vt:vector size="41" baseType="lpstr">
      <vt:lpstr>Montserrat ExtraBold</vt:lpstr>
      <vt:lpstr>Tahoma</vt:lpstr>
      <vt:lpstr>Helvetica Neue Medium</vt:lpstr>
      <vt:lpstr>Calibri</vt:lpstr>
      <vt:lpstr>Lato</vt:lpstr>
      <vt:lpstr>Arial</vt:lpstr>
      <vt:lpstr>Avenir Next LT Pro</vt:lpstr>
      <vt:lpstr>Century Gothic</vt:lpstr>
      <vt:lpstr>Times New Roman</vt:lpstr>
      <vt:lpstr>Georgia</vt:lpstr>
      <vt:lpstr>Wingdings 3</vt:lpstr>
      <vt:lpstr>Montserrat</vt:lpstr>
      <vt:lpstr>Lato-Italic</vt:lpstr>
      <vt:lpstr>Wingdings</vt:lpstr>
      <vt:lpstr>Simple Light</vt:lpstr>
      <vt:lpstr>Division of Small Business Boiler Presentation</vt:lpstr>
      <vt:lpstr>Ion Boardroom</vt:lpstr>
      <vt:lpstr>PowerPoint Presentation</vt:lpstr>
      <vt:lpstr>PowerPoint Presentation</vt:lpstr>
      <vt:lpstr>         State Small Business Credit Initiative  (SSBCI)  Program Overview  </vt:lpstr>
      <vt:lpstr>Delaware’s SSBCI Programs</vt:lpstr>
      <vt:lpstr>How can SSBCI Funds Help Small Businesses?</vt:lpstr>
      <vt:lpstr>What Uses of SSBCI Funds are  NOT Allowed?</vt:lpstr>
      <vt:lpstr>What Businesses are Eligible?</vt:lpstr>
      <vt:lpstr>Delaware Loan Participation Program (DELPP)</vt:lpstr>
      <vt:lpstr>DELPP Key Program Characteristics</vt:lpstr>
      <vt:lpstr>Delaware Capital Access Program (DCAP)</vt:lpstr>
      <vt:lpstr>Where do I Start? </vt:lpstr>
      <vt:lpstr> Additional Questions?  DSB Regional Business Managers</vt:lpstr>
      <vt:lpstr>Who are Participating Lenders? </vt:lpstr>
      <vt:lpstr>PowerPoint Presentation</vt:lpstr>
      <vt:lpstr>PowerPoint Presentation</vt:lpstr>
      <vt:lpstr>Products and Qualifications</vt:lpstr>
      <vt:lpstr>PowerPoint Presentation</vt:lpstr>
      <vt:lpstr>The SBDC brings the resources of UD, the SBA, and the State to your business. Our role as technical advisors:</vt:lpstr>
      <vt:lpstr>Our Role With SSBCI Technical Advising </vt:lpstr>
      <vt:lpstr>How To Request Advising  </vt:lpstr>
      <vt:lpstr>PowerPoint Presentation</vt:lpstr>
      <vt:lpstr>PowerPoint Presentation</vt:lpstr>
      <vt:lpstr>PowerPoint Presentation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Wojcik, Andrea (DOS)</cp:lastModifiedBy>
  <cp:revision>37</cp:revision>
  <dcterms:modified xsi:type="dcterms:W3CDTF">2024-04-29T21:06:34Z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0x010100D8EA46276D0E974D87E17AA392A442B5</vt:lpwstr>
  </property>
  <property fmtid="{D5CDD505-2E9C-101B-9397-08002B2CF9AE}" pid="3" name="MediaServiceImageTags">
    <vt:lpwstr/>
  </property>
</Properties>
</file>