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7" r:id="rId3"/>
    <p:sldId id="279" r:id="rId4"/>
    <p:sldId id="280" r:id="rId5"/>
    <p:sldId id="260" r:id="rId6"/>
    <p:sldId id="281" r:id="rId7"/>
    <p:sldId id="266" r:id="rId8"/>
    <p:sldId id="289" r:id="rId9"/>
    <p:sldId id="285" r:id="rId10"/>
    <p:sldId id="286" r:id="rId11"/>
    <p:sldId id="282" r:id="rId12"/>
    <p:sldId id="559" r:id="rId13"/>
    <p:sldId id="572" r:id="rId14"/>
    <p:sldId id="578" r:id="rId15"/>
    <p:sldId id="267" r:id="rId16"/>
    <p:sldId id="288" r:id="rId17"/>
    <p:sldId id="560" r:id="rId18"/>
    <p:sldId id="570" r:id="rId19"/>
    <p:sldId id="291" r:id="rId20"/>
    <p:sldId id="579" r:id="rId21"/>
    <p:sldId id="580" r:id="rId22"/>
    <p:sldId id="581" r:id="rId23"/>
    <p:sldId id="573" r:id="rId24"/>
    <p:sldId id="574" r:id="rId25"/>
    <p:sldId id="561" r:id="rId26"/>
    <p:sldId id="571" r:id="rId27"/>
    <p:sldId id="576" r:id="rId28"/>
    <p:sldId id="577" r:id="rId29"/>
    <p:sldId id="283" r:id="rId30"/>
    <p:sldId id="276" r:id="rId31"/>
    <p:sldId id="277" r:id="rId32"/>
    <p:sldId id="2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FB2C40-376F-EBC0-8C49-FE6B62DBCBFB}" name="Wojcik, Andrea (DOS)" initials="AW" userId="S::Andrea.Wojcik@delaware.gov::20bf5b08-ec6c-46f7-8b9d-301f03448319" providerId="AD"/>
  <p188:author id="{1ACF1F52-AC60-26FD-99AC-EED7C43DE85A}" name="Watts, Jaimie (DOS)" initials="JW" userId="S::jaimie.watts@delaware.gov::80432a69-f31a-4ac2-8157-5001a5e387e3" providerId="AD"/>
  <p188:author id="{D84917AB-8763-D70B-D66F-5D66A54677FC}" name="Bell, CJ (DOS)" initials="CB" userId="S::christopher.j.bell@delaware.gov::6727905c-ae3a-4bcf-a354-ca19a1aa1b0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57" autoAdjust="0"/>
  </p:normalViewPr>
  <p:slideViewPr>
    <p:cSldViewPr snapToGrid="0">
      <p:cViewPr varScale="1">
        <p:scale>
          <a:sx n="59" d="100"/>
          <a:sy n="59" d="100"/>
        </p:scale>
        <p:origin x="9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6F0FF-0BA3-4625-88B1-E0410CBD6B94}" type="datetimeFigureOut">
              <a:rPr lang="en-US" smtClean="0"/>
              <a:t>8/6/2025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63D76-9D15-47BF-AB9A-AD51F765B075}" type="slidenum">
              <a:rPr lang="en-US" smtClean="0"/>
              <a:t>‹#›</a:t>
            </a:fld>
            <a:endParaRPr lang="en-US"/>
          </a:p>
        </p:txBody>
      </p:sp>
    </p:spTree>
    <p:extLst>
      <p:ext uri="{BB962C8B-B14F-4D97-AF65-F5344CB8AC3E}">
        <p14:creationId xmlns:p14="http://schemas.microsoft.com/office/powerpoint/2010/main" val="2252172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aj</a:t>
            </a:r>
            <a:endParaRPr lang="en-US" dirty="0"/>
          </a:p>
        </p:txBody>
      </p:sp>
      <p:sp>
        <p:nvSpPr>
          <p:cNvPr id="4" name="Slide Number Placeholder 3"/>
          <p:cNvSpPr>
            <a:spLocks noGrp="1"/>
          </p:cNvSpPr>
          <p:nvPr>
            <p:ph type="sldNum" sz="quarter" idx="5"/>
          </p:nvPr>
        </p:nvSpPr>
        <p:spPr/>
        <p:txBody>
          <a:bodyPr/>
          <a:lstStyle/>
          <a:p>
            <a:fld id="{41063D76-9D15-47BF-AB9A-AD51F765B075}" type="slidenum">
              <a:rPr lang="en-US" smtClean="0"/>
              <a:t>6</a:t>
            </a:fld>
            <a:endParaRPr lang="en-US"/>
          </a:p>
        </p:txBody>
      </p:sp>
    </p:spTree>
    <p:extLst>
      <p:ext uri="{BB962C8B-B14F-4D97-AF65-F5344CB8AC3E}">
        <p14:creationId xmlns:p14="http://schemas.microsoft.com/office/powerpoint/2010/main" val="11346938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AJ</a:t>
            </a:r>
          </a:p>
        </p:txBody>
      </p:sp>
      <p:sp>
        <p:nvSpPr>
          <p:cNvPr id="4" name="Slide Number Placeholder 3"/>
          <p:cNvSpPr>
            <a:spLocks noGrp="1"/>
          </p:cNvSpPr>
          <p:nvPr>
            <p:ph type="sldNum" sz="quarter" idx="5"/>
          </p:nvPr>
        </p:nvSpPr>
        <p:spPr/>
        <p:txBody>
          <a:bodyPr/>
          <a:lstStyle/>
          <a:p>
            <a:fld id="{41063D76-9D15-47BF-AB9A-AD51F765B075}" type="slidenum">
              <a:rPr lang="en-US" smtClean="0"/>
              <a:t>15</a:t>
            </a:fld>
            <a:endParaRPr lang="en-US"/>
          </a:p>
        </p:txBody>
      </p:sp>
    </p:spTree>
    <p:extLst>
      <p:ext uri="{BB962C8B-B14F-4D97-AF65-F5344CB8AC3E}">
        <p14:creationId xmlns:p14="http://schemas.microsoft.com/office/powerpoint/2010/main" val="3173261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D2603-48F3-14B7-C30C-8422F1564D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F1E7A-F8D4-0EFD-BF5E-9FD8B3CB55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FA5FF5-0E4F-29FC-0BE1-F6653E660089}"/>
              </a:ext>
            </a:extLst>
          </p:cNvPr>
          <p:cNvSpPr>
            <a:spLocks noGrp="1"/>
          </p:cNvSpPr>
          <p:nvPr>
            <p:ph type="body" idx="1"/>
          </p:nvPr>
        </p:nvSpPr>
        <p:spPr/>
        <p:txBody>
          <a:bodyPr/>
          <a:lstStyle/>
          <a:p>
            <a:r>
              <a:rPr lang="en-US" dirty="0"/>
              <a:t>AJ</a:t>
            </a:r>
          </a:p>
        </p:txBody>
      </p:sp>
      <p:sp>
        <p:nvSpPr>
          <p:cNvPr id="4" name="Slide Number Placeholder 3">
            <a:extLst>
              <a:ext uri="{FF2B5EF4-FFF2-40B4-BE49-F238E27FC236}">
                <a16:creationId xmlns:a16="http://schemas.microsoft.com/office/drawing/2014/main" id="{BA28F728-36AC-AA40-F3D1-7259EBE4E4C6}"/>
              </a:ext>
            </a:extLst>
          </p:cNvPr>
          <p:cNvSpPr>
            <a:spLocks noGrp="1"/>
          </p:cNvSpPr>
          <p:nvPr>
            <p:ph type="sldNum" sz="quarter" idx="5"/>
          </p:nvPr>
        </p:nvSpPr>
        <p:spPr/>
        <p:txBody>
          <a:bodyPr/>
          <a:lstStyle/>
          <a:p>
            <a:fld id="{41063D76-9D15-47BF-AB9A-AD51F765B075}" type="slidenum">
              <a:rPr lang="en-US" smtClean="0"/>
              <a:t>16</a:t>
            </a:fld>
            <a:endParaRPr lang="en-US"/>
          </a:p>
        </p:txBody>
      </p:sp>
    </p:spTree>
    <p:extLst>
      <p:ext uri="{BB962C8B-B14F-4D97-AF65-F5344CB8AC3E}">
        <p14:creationId xmlns:p14="http://schemas.microsoft.com/office/powerpoint/2010/main" val="1030109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7F1C8-29C2-A956-E577-9908A3C59B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7AF7E3-317A-762B-4C8E-5D5166D327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6F8ED-1F14-5313-40E3-D1210AB66A6F}"/>
              </a:ext>
            </a:extLst>
          </p:cNvPr>
          <p:cNvSpPr>
            <a:spLocks noGrp="1"/>
          </p:cNvSpPr>
          <p:nvPr>
            <p:ph type="body" idx="1"/>
          </p:nvPr>
        </p:nvSpPr>
        <p:spPr/>
        <p:txBody>
          <a:bodyPr/>
          <a:lstStyle/>
          <a:p>
            <a:r>
              <a:rPr lang="en-US" dirty="0"/>
              <a:t>AJ</a:t>
            </a:r>
          </a:p>
        </p:txBody>
      </p:sp>
      <p:sp>
        <p:nvSpPr>
          <p:cNvPr id="4" name="Slide Number Placeholder 3">
            <a:extLst>
              <a:ext uri="{FF2B5EF4-FFF2-40B4-BE49-F238E27FC236}">
                <a16:creationId xmlns:a16="http://schemas.microsoft.com/office/drawing/2014/main" id="{B29C2E36-3C7C-B873-4393-02752CAA9C89}"/>
              </a:ext>
            </a:extLst>
          </p:cNvPr>
          <p:cNvSpPr>
            <a:spLocks noGrp="1"/>
          </p:cNvSpPr>
          <p:nvPr>
            <p:ph type="sldNum" sz="quarter" idx="5"/>
          </p:nvPr>
        </p:nvSpPr>
        <p:spPr/>
        <p:txBody>
          <a:bodyPr/>
          <a:lstStyle/>
          <a:p>
            <a:fld id="{41063D76-9D15-47BF-AB9A-AD51F765B075}" type="slidenum">
              <a:rPr lang="en-US" smtClean="0"/>
              <a:t>17</a:t>
            </a:fld>
            <a:endParaRPr lang="en-US"/>
          </a:p>
        </p:txBody>
      </p:sp>
    </p:spTree>
    <p:extLst>
      <p:ext uri="{BB962C8B-B14F-4D97-AF65-F5344CB8AC3E}">
        <p14:creationId xmlns:p14="http://schemas.microsoft.com/office/powerpoint/2010/main" val="1672455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36" indent="-176336">
              <a:buFont typeface="Arial" panose="020B0604020202020204" pitchFamily="34" charset="0"/>
              <a:buChar char="•"/>
            </a:pPr>
            <a:r>
              <a:rPr lang="en-US" dirty="0"/>
              <a:t>AJ</a:t>
            </a:r>
          </a:p>
        </p:txBody>
      </p:sp>
      <p:sp>
        <p:nvSpPr>
          <p:cNvPr id="4" name="Slide Number Placeholder 3"/>
          <p:cNvSpPr>
            <a:spLocks noGrp="1"/>
          </p:cNvSpPr>
          <p:nvPr>
            <p:ph type="sldNum" sz="quarter" idx="5"/>
          </p:nvPr>
        </p:nvSpPr>
        <p:spPr/>
        <p:txBody>
          <a:bodyPr/>
          <a:lstStyle/>
          <a:p>
            <a:fld id="{4AA3178D-0A2C-4EE9-90F6-9CE04D0CA78A}" type="slidenum">
              <a:rPr lang="en-US" smtClean="0"/>
              <a:t>18</a:t>
            </a:fld>
            <a:endParaRPr lang="en-US"/>
          </a:p>
        </p:txBody>
      </p:sp>
    </p:spTree>
    <p:extLst>
      <p:ext uri="{BB962C8B-B14F-4D97-AF65-F5344CB8AC3E}">
        <p14:creationId xmlns:p14="http://schemas.microsoft.com/office/powerpoint/2010/main" val="2935690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E545-9B50-9540-950D-50CEFEC3E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36ED3-43F3-813A-AB74-F65DAF957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E9DCD-F2AB-580A-75C0-2B228471415C}"/>
              </a:ext>
            </a:extLst>
          </p:cNvPr>
          <p:cNvSpPr>
            <a:spLocks noGrp="1"/>
          </p:cNvSpPr>
          <p:nvPr>
            <p:ph type="body" idx="1"/>
          </p:nvPr>
        </p:nvSpPr>
        <p:spPr/>
        <p:txBody>
          <a:bodyPr/>
          <a:lstStyle/>
          <a:p>
            <a:r>
              <a:rPr lang="en-US" dirty="0"/>
              <a:t>AJ   MWVBE</a:t>
            </a:r>
          </a:p>
        </p:txBody>
      </p:sp>
      <p:sp>
        <p:nvSpPr>
          <p:cNvPr id="4" name="Slide Number Placeholder 3">
            <a:extLst>
              <a:ext uri="{FF2B5EF4-FFF2-40B4-BE49-F238E27FC236}">
                <a16:creationId xmlns:a16="http://schemas.microsoft.com/office/drawing/2014/main" id="{BF3A8997-797D-3D70-28EF-36A0B9DA2C6B}"/>
              </a:ext>
            </a:extLst>
          </p:cNvPr>
          <p:cNvSpPr>
            <a:spLocks noGrp="1"/>
          </p:cNvSpPr>
          <p:nvPr>
            <p:ph type="sldNum" sz="quarter" idx="5"/>
          </p:nvPr>
        </p:nvSpPr>
        <p:spPr/>
        <p:txBody>
          <a:bodyPr/>
          <a:lstStyle/>
          <a:p>
            <a:fld id="{41063D76-9D15-47BF-AB9A-AD51F765B075}" type="slidenum">
              <a:rPr lang="en-US" smtClean="0"/>
              <a:t>19</a:t>
            </a:fld>
            <a:endParaRPr lang="en-US"/>
          </a:p>
        </p:txBody>
      </p:sp>
    </p:spTree>
    <p:extLst>
      <p:ext uri="{BB962C8B-B14F-4D97-AF65-F5344CB8AC3E}">
        <p14:creationId xmlns:p14="http://schemas.microsoft.com/office/powerpoint/2010/main" val="113204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6F80-17A0-0CE5-2733-6B5A2E94A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06857C-37D1-6BFF-6C37-0B3202C058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6854C-72D5-B91E-AAF0-BB0CE5D7C636}"/>
              </a:ext>
            </a:extLst>
          </p:cNvPr>
          <p:cNvSpPr>
            <a:spLocks noGrp="1"/>
          </p:cNvSpPr>
          <p:nvPr>
            <p:ph type="body" idx="1"/>
          </p:nvPr>
        </p:nvSpPr>
        <p:spPr/>
        <p:txBody>
          <a:bodyPr/>
          <a:lstStyle/>
          <a:p>
            <a:r>
              <a:rPr lang="en-US" dirty="0"/>
              <a:t>AJ  </a:t>
            </a:r>
          </a:p>
        </p:txBody>
      </p:sp>
      <p:sp>
        <p:nvSpPr>
          <p:cNvPr id="4" name="Slide Number Placeholder 3">
            <a:extLst>
              <a:ext uri="{FF2B5EF4-FFF2-40B4-BE49-F238E27FC236}">
                <a16:creationId xmlns:a16="http://schemas.microsoft.com/office/drawing/2014/main" id="{4B2FB32E-DB68-ECAA-4021-C56B6A729449}"/>
              </a:ext>
            </a:extLst>
          </p:cNvPr>
          <p:cNvSpPr>
            <a:spLocks noGrp="1"/>
          </p:cNvSpPr>
          <p:nvPr>
            <p:ph type="sldNum" sz="quarter" idx="5"/>
          </p:nvPr>
        </p:nvSpPr>
        <p:spPr/>
        <p:txBody>
          <a:bodyPr/>
          <a:lstStyle/>
          <a:p>
            <a:fld id="{41063D76-9D15-47BF-AB9A-AD51F765B075}" type="slidenum">
              <a:rPr lang="en-US" smtClean="0"/>
              <a:t>20</a:t>
            </a:fld>
            <a:endParaRPr lang="en-US"/>
          </a:p>
        </p:txBody>
      </p:sp>
    </p:spTree>
    <p:extLst>
      <p:ext uri="{BB962C8B-B14F-4D97-AF65-F5344CB8AC3E}">
        <p14:creationId xmlns:p14="http://schemas.microsoft.com/office/powerpoint/2010/main" val="1746560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BF49B-0334-221D-9524-315F69B864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8D98C-4E0E-A83B-00FC-0097CE6EF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171C51-F9B6-F536-16DA-529F33F753BC}"/>
              </a:ext>
            </a:extLst>
          </p:cNvPr>
          <p:cNvSpPr>
            <a:spLocks noGrp="1"/>
          </p:cNvSpPr>
          <p:nvPr>
            <p:ph type="body" idx="1"/>
          </p:nvPr>
        </p:nvSpPr>
        <p:spPr/>
        <p:txBody>
          <a:bodyPr/>
          <a:lstStyle/>
          <a:p>
            <a:r>
              <a:rPr lang="en-US" dirty="0"/>
              <a:t>AJ  </a:t>
            </a:r>
          </a:p>
        </p:txBody>
      </p:sp>
      <p:sp>
        <p:nvSpPr>
          <p:cNvPr id="4" name="Slide Number Placeholder 3">
            <a:extLst>
              <a:ext uri="{FF2B5EF4-FFF2-40B4-BE49-F238E27FC236}">
                <a16:creationId xmlns:a16="http://schemas.microsoft.com/office/drawing/2014/main" id="{BF941925-FF07-DA98-D817-ADB9C7C3504C}"/>
              </a:ext>
            </a:extLst>
          </p:cNvPr>
          <p:cNvSpPr>
            <a:spLocks noGrp="1"/>
          </p:cNvSpPr>
          <p:nvPr>
            <p:ph type="sldNum" sz="quarter" idx="5"/>
          </p:nvPr>
        </p:nvSpPr>
        <p:spPr/>
        <p:txBody>
          <a:bodyPr/>
          <a:lstStyle/>
          <a:p>
            <a:fld id="{41063D76-9D15-47BF-AB9A-AD51F765B075}" type="slidenum">
              <a:rPr lang="en-US" smtClean="0"/>
              <a:t>21</a:t>
            </a:fld>
            <a:endParaRPr lang="en-US"/>
          </a:p>
        </p:txBody>
      </p:sp>
    </p:spTree>
    <p:extLst>
      <p:ext uri="{BB962C8B-B14F-4D97-AF65-F5344CB8AC3E}">
        <p14:creationId xmlns:p14="http://schemas.microsoft.com/office/powerpoint/2010/main" val="1705089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09E58-7F49-62B1-B254-A9AFFDF3A7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67836-B032-1013-5B18-F22F15035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664D4D-C8F1-4952-5BEA-B3E5122C9B67}"/>
              </a:ext>
            </a:extLst>
          </p:cNvPr>
          <p:cNvSpPr>
            <a:spLocks noGrp="1"/>
          </p:cNvSpPr>
          <p:nvPr>
            <p:ph type="body" idx="1"/>
          </p:nvPr>
        </p:nvSpPr>
        <p:spPr/>
        <p:txBody>
          <a:bodyPr/>
          <a:lstStyle/>
          <a:p>
            <a:r>
              <a:rPr lang="en-US" dirty="0"/>
              <a:t>AJ  </a:t>
            </a:r>
          </a:p>
        </p:txBody>
      </p:sp>
      <p:sp>
        <p:nvSpPr>
          <p:cNvPr id="4" name="Slide Number Placeholder 3">
            <a:extLst>
              <a:ext uri="{FF2B5EF4-FFF2-40B4-BE49-F238E27FC236}">
                <a16:creationId xmlns:a16="http://schemas.microsoft.com/office/drawing/2014/main" id="{5E300954-48B2-5A61-3F26-20C452964C56}"/>
              </a:ext>
            </a:extLst>
          </p:cNvPr>
          <p:cNvSpPr>
            <a:spLocks noGrp="1"/>
          </p:cNvSpPr>
          <p:nvPr>
            <p:ph type="sldNum" sz="quarter" idx="5"/>
          </p:nvPr>
        </p:nvSpPr>
        <p:spPr/>
        <p:txBody>
          <a:bodyPr/>
          <a:lstStyle/>
          <a:p>
            <a:fld id="{41063D76-9D15-47BF-AB9A-AD51F765B075}" type="slidenum">
              <a:rPr lang="en-US" smtClean="0"/>
              <a:t>22</a:t>
            </a:fld>
            <a:endParaRPr lang="en-US"/>
          </a:p>
        </p:txBody>
      </p:sp>
    </p:spTree>
    <p:extLst>
      <p:ext uri="{BB962C8B-B14F-4D97-AF65-F5344CB8AC3E}">
        <p14:creationId xmlns:p14="http://schemas.microsoft.com/office/powerpoint/2010/main" val="3772383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2F788-E964-747F-A775-47F3D64198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F68E56-E6F5-2D6F-30FA-B0DF137A6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96D53-AA04-97BD-6361-C31241518DBB}"/>
              </a:ext>
            </a:extLst>
          </p:cNvPr>
          <p:cNvSpPr>
            <a:spLocks noGrp="1"/>
          </p:cNvSpPr>
          <p:nvPr>
            <p:ph type="body" idx="1"/>
          </p:nvPr>
        </p:nvSpPr>
        <p:spPr/>
        <p:txBody>
          <a:bodyPr/>
          <a:lstStyle/>
          <a:p>
            <a:r>
              <a:rPr lang="en-US" dirty="0"/>
              <a:t>GC</a:t>
            </a:r>
          </a:p>
        </p:txBody>
      </p:sp>
      <p:sp>
        <p:nvSpPr>
          <p:cNvPr id="4" name="Slide Number Placeholder 3">
            <a:extLst>
              <a:ext uri="{FF2B5EF4-FFF2-40B4-BE49-F238E27FC236}">
                <a16:creationId xmlns:a16="http://schemas.microsoft.com/office/drawing/2014/main" id="{92A4F419-078A-1D5C-F5B6-32CFF001EB4F}"/>
              </a:ext>
            </a:extLst>
          </p:cNvPr>
          <p:cNvSpPr>
            <a:spLocks noGrp="1"/>
          </p:cNvSpPr>
          <p:nvPr>
            <p:ph type="sldNum" sz="quarter" idx="5"/>
          </p:nvPr>
        </p:nvSpPr>
        <p:spPr/>
        <p:txBody>
          <a:bodyPr/>
          <a:lstStyle/>
          <a:p>
            <a:fld id="{41063D76-9D15-47BF-AB9A-AD51F765B075}" type="slidenum">
              <a:rPr lang="en-US" smtClean="0"/>
              <a:t>23</a:t>
            </a:fld>
            <a:endParaRPr lang="en-US"/>
          </a:p>
        </p:txBody>
      </p:sp>
    </p:spTree>
    <p:extLst>
      <p:ext uri="{BB962C8B-B14F-4D97-AF65-F5344CB8AC3E}">
        <p14:creationId xmlns:p14="http://schemas.microsoft.com/office/powerpoint/2010/main" val="1692120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DEEB6-54C0-0494-CB36-59E9044EB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99434-99FA-DF6F-A8C5-F6E439290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EA545-CF48-003A-4C67-61ED391FEDEE}"/>
              </a:ext>
            </a:extLst>
          </p:cNvPr>
          <p:cNvSpPr>
            <a:spLocks noGrp="1"/>
          </p:cNvSpPr>
          <p:nvPr>
            <p:ph type="body" idx="1"/>
          </p:nvPr>
        </p:nvSpPr>
        <p:spPr/>
        <p:txBody>
          <a:bodyPr/>
          <a:lstStyle/>
          <a:p>
            <a:r>
              <a:rPr lang="en-US" dirty="0"/>
              <a:t>GC</a:t>
            </a:r>
          </a:p>
        </p:txBody>
      </p:sp>
      <p:sp>
        <p:nvSpPr>
          <p:cNvPr id="4" name="Slide Number Placeholder 3">
            <a:extLst>
              <a:ext uri="{FF2B5EF4-FFF2-40B4-BE49-F238E27FC236}">
                <a16:creationId xmlns:a16="http://schemas.microsoft.com/office/drawing/2014/main" id="{202E82D3-3562-0A8B-D0FE-030EA4C1D18D}"/>
              </a:ext>
            </a:extLst>
          </p:cNvPr>
          <p:cNvSpPr>
            <a:spLocks noGrp="1"/>
          </p:cNvSpPr>
          <p:nvPr>
            <p:ph type="sldNum" sz="quarter" idx="5"/>
          </p:nvPr>
        </p:nvSpPr>
        <p:spPr/>
        <p:txBody>
          <a:bodyPr/>
          <a:lstStyle/>
          <a:p>
            <a:fld id="{41063D76-9D15-47BF-AB9A-AD51F765B075}" type="slidenum">
              <a:rPr lang="en-US" smtClean="0"/>
              <a:t>24</a:t>
            </a:fld>
            <a:endParaRPr lang="en-US"/>
          </a:p>
        </p:txBody>
      </p:sp>
    </p:spTree>
    <p:extLst>
      <p:ext uri="{BB962C8B-B14F-4D97-AF65-F5344CB8AC3E}">
        <p14:creationId xmlns:p14="http://schemas.microsoft.com/office/powerpoint/2010/main" val="123511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aj</a:t>
            </a:r>
            <a:endParaRPr lang="en-US" dirty="0"/>
          </a:p>
        </p:txBody>
      </p:sp>
      <p:sp>
        <p:nvSpPr>
          <p:cNvPr id="4" name="Slide Number Placeholder 3"/>
          <p:cNvSpPr>
            <a:spLocks noGrp="1"/>
          </p:cNvSpPr>
          <p:nvPr>
            <p:ph type="sldNum" sz="quarter" idx="5"/>
          </p:nvPr>
        </p:nvSpPr>
        <p:spPr/>
        <p:txBody>
          <a:bodyPr/>
          <a:lstStyle/>
          <a:p>
            <a:fld id="{41063D76-9D15-47BF-AB9A-AD51F765B075}" type="slidenum">
              <a:rPr lang="en-US" smtClean="0"/>
              <a:t>7</a:t>
            </a:fld>
            <a:endParaRPr lang="en-US"/>
          </a:p>
        </p:txBody>
      </p:sp>
    </p:spTree>
    <p:extLst>
      <p:ext uri="{BB962C8B-B14F-4D97-AF65-F5344CB8AC3E}">
        <p14:creationId xmlns:p14="http://schemas.microsoft.com/office/powerpoint/2010/main" val="3630853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EED8D-4FC6-2985-297F-B96FE5025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594E1-F60F-1853-8559-CFD1F38F3E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A039C-5DBD-7439-E56E-E644CCEF2C16}"/>
              </a:ext>
            </a:extLst>
          </p:cNvPr>
          <p:cNvSpPr>
            <a:spLocks noGrp="1"/>
          </p:cNvSpPr>
          <p:nvPr>
            <p:ph type="body" idx="1"/>
          </p:nvPr>
        </p:nvSpPr>
        <p:spPr/>
        <p:txBody>
          <a:bodyPr/>
          <a:lstStyle/>
          <a:p>
            <a:r>
              <a:rPr lang="en-US" dirty="0"/>
              <a:t>GC   Pass to Andrea</a:t>
            </a:r>
          </a:p>
        </p:txBody>
      </p:sp>
      <p:sp>
        <p:nvSpPr>
          <p:cNvPr id="4" name="Slide Number Placeholder 3">
            <a:extLst>
              <a:ext uri="{FF2B5EF4-FFF2-40B4-BE49-F238E27FC236}">
                <a16:creationId xmlns:a16="http://schemas.microsoft.com/office/drawing/2014/main" id="{66116523-9E8E-DF9B-995A-CF2AE49DD5F7}"/>
              </a:ext>
            </a:extLst>
          </p:cNvPr>
          <p:cNvSpPr>
            <a:spLocks noGrp="1"/>
          </p:cNvSpPr>
          <p:nvPr>
            <p:ph type="sldNum" sz="quarter" idx="5"/>
          </p:nvPr>
        </p:nvSpPr>
        <p:spPr/>
        <p:txBody>
          <a:bodyPr/>
          <a:lstStyle/>
          <a:p>
            <a:fld id="{41063D76-9D15-47BF-AB9A-AD51F765B075}" type="slidenum">
              <a:rPr lang="en-US" smtClean="0"/>
              <a:t>25</a:t>
            </a:fld>
            <a:endParaRPr lang="en-US"/>
          </a:p>
        </p:txBody>
      </p:sp>
    </p:spTree>
    <p:extLst>
      <p:ext uri="{BB962C8B-B14F-4D97-AF65-F5344CB8AC3E}">
        <p14:creationId xmlns:p14="http://schemas.microsoft.com/office/powerpoint/2010/main" val="457181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098EFD-6850-A2CA-1378-F0B475C36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7DA800-3444-388A-41E9-E93FA2E9B7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6D5A5A-AF33-622E-2518-22B494CB23A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Andrea to pick up here </a:t>
            </a:r>
          </a:p>
          <a:p>
            <a:endParaRPr lang="en-US" dirty="0"/>
          </a:p>
        </p:txBody>
      </p:sp>
      <p:sp>
        <p:nvSpPr>
          <p:cNvPr id="4" name="Slide Number Placeholder 3">
            <a:extLst>
              <a:ext uri="{FF2B5EF4-FFF2-40B4-BE49-F238E27FC236}">
                <a16:creationId xmlns:a16="http://schemas.microsoft.com/office/drawing/2014/main" id="{724ED292-F511-A4FF-C9D9-437124B48EDC}"/>
              </a:ext>
            </a:extLst>
          </p:cNvPr>
          <p:cNvSpPr>
            <a:spLocks noGrp="1"/>
          </p:cNvSpPr>
          <p:nvPr>
            <p:ph type="sldNum" sz="quarter" idx="5"/>
          </p:nvPr>
        </p:nvSpPr>
        <p:spPr/>
        <p:txBody>
          <a:bodyPr/>
          <a:lstStyle/>
          <a:p>
            <a:fld id="{41063D76-9D15-47BF-AB9A-AD51F765B075}" type="slidenum">
              <a:rPr lang="en-US" smtClean="0"/>
              <a:t>26</a:t>
            </a:fld>
            <a:endParaRPr lang="en-US"/>
          </a:p>
        </p:txBody>
      </p:sp>
    </p:spTree>
    <p:extLst>
      <p:ext uri="{BB962C8B-B14F-4D97-AF65-F5344CB8AC3E}">
        <p14:creationId xmlns:p14="http://schemas.microsoft.com/office/powerpoint/2010/main" val="1663605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92A69-7729-E832-FB41-569B4F33B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85BA9-F059-143E-EBC4-99E6335B82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C1BC7C-4069-2BC3-027D-25E2308D06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2114E3-CBDC-A02B-47BA-C4C3AE638F20}"/>
              </a:ext>
            </a:extLst>
          </p:cNvPr>
          <p:cNvSpPr>
            <a:spLocks noGrp="1"/>
          </p:cNvSpPr>
          <p:nvPr>
            <p:ph type="sldNum" sz="quarter" idx="5"/>
          </p:nvPr>
        </p:nvSpPr>
        <p:spPr/>
        <p:txBody>
          <a:bodyPr/>
          <a:lstStyle/>
          <a:p>
            <a:fld id="{41063D76-9D15-47BF-AB9A-AD51F765B075}" type="slidenum">
              <a:rPr lang="en-US" smtClean="0"/>
              <a:t>27</a:t>
            </a:fld>
            <a:endParaRPr lang="en-US"/>
          </a:p>
        </p:txBody>
      </p:sp>
    </p:spTree>
    <p:extLst>
      <p:ext uri="{BB962C8B-B14F-4D97-AF65-F5344CB8AC3E}">
        <p14:creationId xmlns:p14="http://schemas.microsoft.com/office/powerpoint/2010/main" val="2118452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B03A3-066D-56D3-3180-1E3EE7B8FF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7E039-5950-1A97-16CF-24CA7F3CC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AB53B7-72D3-8DA6-7D8A-1E5E6CD8A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149189-13E7-3B3C-1269-4F50A88D1D87}"/>
              </a:ext>
            </a:extLst>
          </p:cNvPr>
          <p:cNvSpPr>
            <a:spLocks noGrp="1"/>
          </p:cNvSpPr>
          <p:nvPr>
            <p:ph type="sldNum" sz="quarter" idx="5"/>
          </p:nvPr>
        </p:nvSpPr>
        <p:spPr/>
        <p:txBody>
          <a:bodyPr/>
          <a:lstStyle/>
          <a:p>
            <a:fld id="{41063D76-9D15-47BF-AB9A-AD51F765B075}" type="slidenum">
              <a:rPr lang="en-US" smtClean="0"/>
              <a:t>29</a:t>
            </a:fld>
            <a:endParaRPr lang="en-US"/>
          </a:p>
        </p:txBody>
      </p:sp>
    </p:spTree>
    <p:extLst>
      <p:ext uri="{BB962C8B-B14F-4D97-AF65-F5344CB8AC3E}">
        <p14:creationId xmlns:p14="http://schemas.microsoft.com/office/powerpoint/2010/main" val="51659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8BEC1-0C3A-A679-7CD3-CE05C8854D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FF200F-2AF3-DFCF-8897-C1111D8EF9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5192A-9217-BF7F-2955-172B77987D4B}"/>
              </a:ext>
            </a:extLst>
          </p:cNvPr>
          <p:cNvSpPr>
            <a:spLocks noGrp="1"/>
          </p:cNvSpPr>
          <p:nvPr>
            <p:ph type="body" idx="1"/>
          </p:nvPr>
        </p:nvSpPr>
        <p:spPr/>
        <p:txBody>
          <a:bodyPr/>
          <a:lstStyle/>
          <a:p>
            <a:r>
              <a:rPr lang="en-US" dirty="0"/>
              <a:t>Which of the three should you contact? Look at Industry first.  If your industry is not listed, then go by location. </a:t>
            </a:r>
          </a:p>
        </p:txBody>
      </p:sp>
      <p:sp>
        <p:nvSpPr>
          <p:cNvPr id="4" name="Slide Number Placeholder 3">
            <a:extLst>
              <a:ext uri="{FF2B5EF4-FFF2-40B4-BE49-F238E27FC236}">
                <a16:creationId xmlns:a16="http://schemas.microsoft.com/office/drawing/2014/main" id="{A4F360B8-3FAE-86BC-4394-6CFFE8374858}"/>
              </a:ext>
            </a:extLst>
          </p:cNvPr>
          <p:cNvSpPr>
            <a:spLocks noGrp="1"/>
          </p:cNvSpPr>
          <p:nvPr>
            <p:ph type="sldNum" sz="quarter" idx="5"/>
          </p:nvPr>
        </p:nvSpPr>
        <p:spPr/>
        <p:txBody>
          <a:bodyPr/>
          <a:lstStyle/>
          <a:p>
            <a:fld id="{41063D76-9D15-47BF-AB9A-AD51F765B075}" type="slidenum">
              <a:rPr lang="en-US" smtClean="0"/>
              <a:t>31</a:t>
            </a:fld>
            <a:endParaRPr lang="en-US"/>
          </a:p>
        </p:txBody>
      </p:sp>
    </p:spTree>
    <p:extLst>
      <p:ext uri="{BB962C8B-B14F-4D97-AF65-F5344CB8AC3E}">
        <p14:creationId xmlns:p14="http://schemas.microsoft.com/office/powerpoint/2010/main" val="3352328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DA776-5F34-3C2A-98CF-2CD1865C96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58BDA7-3325-C25F-3E74-B6D1BDBEC6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4E5B5C-8E61-503A-199E-E2F4F2D52159}"/>
              </a:ext>
            </a:extLst>
          </p:cNvPr>
          <p:cNvSpPr>
            <a:spLocks noGrp="1"/>
          </p:cNvSpPr>
          <p:nvPr>
            <p:ph type="body" idx="1"/>
          </p:nvPr>
        </p:nvSpPr>
        <p:spPr/>
        <p:txBody>
          <a:bodyPr/>
          <a:lstStyle/>
          <a:p>
            <a:r>
              <a:rPr lang="en-US" dirty="0" err="1"/>
              <a:t>aj</a:t>
            </a:r>
            <a:endParaRPr lang="en-US" dirty="0"/>
          </a:p>
        </p:txBody>
      </p:sp>
      <p:sp>
        <p:nvSpPr>
          <p:cNvPr id="4" name="Slide Number Placeholder 3">
            <a:extLst>
              <a:ext uri="{FF2B5EF4-FFF2-40B4-BE49-F238E27FC236}">
                <a16:creationId xmlns:a16="http://schemas.microsoft.com/office/drawing/2014/main" id="{B47423FB-92E1-9225-8331-A0CAC0822A2C}"/>
              </a:ext>
            </a:extLst>
          </p:cNvPr>
          <p:cNvSpPr>
            <a:spLocks noGrp="1"/>
          </p:cNvSpPr>
          <p:nvPr>
            <p:ph type="sldNum" sz="quarter" idx="5"/>
          </p:nvPr>
        </p:nvSpPr>
        <p:spPr/>
        <p:txBody>
          <a:bodyPr/>
          <a:lstStyle/>
          <a:p>
            <a:fld id="{41063D76-9D15-47BF-AB9A-AD51F765B075}" type="slidenum">
              <a:rPr lang="en-US" smtClean="0"/>
              <a:t>8</a:t>
            </a:fld>
            <a:endParaRPr lang="en-US"/>
          </a:p>
        </p:txBody>
      </p:sp>
    </p:spTree>
    <p:extLst>
      <p:ext uri="{BB962C8B-B14F-4D97-AF65-F5344CB8AC3E}">
        <p14:creationId xmlns:p14="http://schemas.microsoft.com/office/powerpoint/2010/main" val="2400792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7E93-DA4C-5D5F-5DC7-FFA3F9648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65BCF-8118-4D90-826D-A6B512401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4F29-225E-F279-7471-E65BE301DA7A}"/>
              </a:ext>
            </a:extLst>
          </p:cNvPr>
          <p:cNvSpPr>
            <a:spLocks noGrp="1"/>
          </p:cNvSpPr>
          <p:nvPr>
            <p:ph type="body" idx="1"/>
          </p:nvPr>
        </p:nvSpPr>
        <p:spPr/>
        <p:txBody>
          <a:bodyPr/>
          <a:lstStyle/>
          <a:p>
            <a:r>
              <a:rPr lang="en-US" dirty="0"/>
              <a:t>AJ</a:t>
            </a:r>
          </a:p>
        </p:txBody>
      </p:sp>
      <p:sp>
        <p:nvSpPr>
          <p:cNvPr id="4" name="Slide Number Placeholder 3">
            <a:extLst>
              <a:ext uri="{FF2B5EF4-FFF2-40B4-BE49-F238E27FC236}">
                <a16:creationId xmlns:a16="http://schemas.microsoft.com/office/drawing/2014/main" id="{428E7938-8B06-01F7-DDB9-08C3A003E26F}"/>
              </a:ext>
            </a:extLst>
          </p:cNvPr>
          <p:cNvSpPr>
            <a:spLocks noGrp="1"/>
          </p:cNvSpPr>
          <p:nvPr>
            <p:ph type="sldNum" sz="quarter" idx="5"/>
          </p:nvPr>
        </p:nvSpPr>
        <p:spPr/>
        <p:txBody>
          <a:bodyPr/>
          <a:lstStyle/>
          <a:p>
            <a:fld id="{41063D76-9D15-47BF-AB9A-AD51F765B075}" type="slidenum">
              <a:rPr lang="en-US" smtClean="0"/>
              <a:t>9</a:t>
            </a:fld>
            <a:endParaRPr lang="en-US"/>
          </a:p>
        </p:txBody>
      </p:sp>
    </p:spTree>
    <p:extLst>
      <p:ext uri="{BB962C8B-B14F-4D97-AF65-F5344CB8AC3E}">
        <p14:creationId xmlns:p14="http://schemas.microsoft.com/office/powerpoint/2010/main" val="965262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AA905-E67A-C7C4-3B88-3F63A973BC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49BAA-A974-7FED-2C36-50254D930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C841F-8A77-D0F1-E2DD-8456532F9C1E}"/>
              </a:ext>
            </a:extLst>
          </p:cNvPr>
          <p:cNvSpPr>
            <a:spLocks noGrp="1"/>
          </p:cNvSpPr>
          <p:nvPr>
            <p:ph type="body" idx="1"/>
          </p:nvPr>
        </p:nvSpPr>
        <p:spPr/>
        <p:txBody>
          <a:bodyPr/>
          <a:lstStyle/>
          <a:p>
            <a:r>
              <a:rPr lang="en-US" dirty="0"/>
              <a:t>GC</a:t>
            </a:r>
          </a:p>
        </p:txBody>
      </p:sp>
      <p:sp>
        <p:nvSpPr>
          <p:cNvPr id="4" name="Slide Number Placeholder 3">
            <a:extLst>
              <a:ext uri="{FF2B5EF4-FFF2-40B4-BE49-F238E27FC236}">
                <a16:creationId xmlns:a16="http://schemas.microsoft.com/office/drawing/2014/main" id="{7616EEEC-F3A8-B9A0-8DCC-D00CFABF61C5}"/>
              </a:ext>
            </a:extLst>
          </p:cNvPr>
          <p:cNvSpPr>
            <a:spLocks noGrp="1"/>
          </p:cNvSpPr>
          <p:nvPr>
            <p:ph type="sldNum" sz="quarter" idx="5"/>
          </p:nvPr>
        </p:nvSpPr>
        <p:spPr/>
        <p:txBody>
          <a:bodyPr/>
          <a:lstStyle/>
          <a:p>
            <a:fld id="{41063D76-9D15-47BF-AB9A-AD51F765B075}" type="slidenum">
              <a:rPr lang="en-US" smtClean="0"/>
              <a:t>10</a:t>
            </a:fld>
            <a:endParaRPr lang="en-US"/>
          </a:p>
        </p:txBody>
      </p:sp>
    </p:spTree>
    <p:extLst>
      <p:ext uri="{BB962C8B-B14F-4D97-AF65-F5344CB8AC3E}">
        <p14:creationId xmlns:p14="http://schemas.microsoft.com/office/powerpoint/2010/main" val="4279517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EF157-1A3D-23CA-7416-6B45A1F78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38D6E-27D7-96BC-24F9-3ED8A19075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70112E-7BB8-5253-2AB1-BB7DB732101B}"/>
              </a:ext>
            </a:extLst>
          </p:cNvPr>
          <p:cNvSpPr>
            <a:spLocks noGrp="1"/>
          </p:cNvSpPr>
          <p:nvPr>
            <p:ph type="body" idx="1"/>
          </p:nvPr>
        </p:nvSpPr>
        <p:spPr/>
        <p:txBody>
          <a:bodyPr/>
          <a:lstStyle/>
          <a:p>
            <a:r>
              <a:rPr lang="en-US" dirty="0"/>
              <a:t>GC</a:t>
            </a:r>
          </a:p>
        </p:txBody>
      </p:sp>
      <p:sp>
        <p:nvSpPr>
          <p:cNvPr id="4" name="Slide Number Placeholder 3">
            <a:extLst>
              <a:ext uri="{FF2B5EF4-FFF2-40B4-BE49-F238E27FC236}">
                <a16:creationId xmlns:a16="http://schemas.microsoft.com/office/drawing/2014/main" id="{5E27D4D5-125F-B9E4-9EDD-4FCEE3AC2E07}"/>
              </a:ext>
            </a:extLst>
          </p:cNvPr>
          <p:cNvSpPr>
            <a:spLocks noGrp="1"/>
          </p:cNvSpPr>
          <p:nvPr>
            <p:ph type="sldNum" sz="quarter" idx="5"/>
          </p:nvPr>
        </p:nvSpPr>
        <p:spPr/>
        <p:txBody>
          <a:bodyPr/>
          <a:lstStyle/>
          <a:p>
            <a:fld id="{41063D76-9D15-47BF-AB9A-AD51F765B075}" type="slidenum">
              <a:rPr lang="en-US" smtClean="0"/>
              <a:t>11</a:t>
            </a:fld>
            <a:endParaRPr lang="en-US"/>
          </a:p>
        </p:txBody>
      </p:sp>
    </p:spTree>
    <p:extLst>
      <p:ext uri="{BB962C8B-B14F-4D97-AF65-F5344CB8AC3E}">
        <p14:creationId xmlns:p14="http://schemas.microsoft.com/office/powerpoint/2010/main" val="360818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a:t>
            </a:r>
          </a:p>
        </p:txBody>
      </p:sp>
      <p:sp>
        <p:nvSpPr>
          <p:cNvPr id="4" name="Slide Number Placeholder 3"/>
          <p:cNvSpPr>
            <a:spLocks noGrp="1"/>
          </p:cNvSpPr>
          <p:nvPr>
            <p:ph type="sldNum" sz="quarter" idx="5"/>
          </p:nvPr>
        </p:nvSpPr>
        <p:spPr/>
        <p:txBody>
          <a:bodyPr/>
          <a:lstStyle/>
          <a:p>
            <a:fld id="{41063D76-9D15-47BF-AB9A-AD51F765B075}" type="slidenum">
              <a:rPr lang="en-US" smtClean="0"/>
              <a:t>12</a:t>
            </a:fld>
            <a:endParaRPr lang="en-US"/>
          </a:p>
        </p:txBody>
      </p:sp>
    </p:spTree>
    <p:extLst>
      <p:ext uri="{BB962C8B-B14F-4D97-AF65-F5344CB8AC3E}">
        <p14:creationId xmlns:p14="http://schemas.microsoft.com/office/powerpoint/2010/main" val="1459538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C351A-0751-665B-18FF-9FF4AD022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C4FC18-1507-F900-3857-BAC89475BA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56D635-5580-E761-182B-74747C63EDD4}"/>
              </a:ext>
            </a:extLst>
          </p:cNvPr>
          <p:cNvSpPr>
            <a:spLocks noGrp="1"/>
          </p:cNvSpPr>
          <p:nvPr>
            <p:ph type="body" idx="1"/>
          </p:nvPr>
        </p:nvSpPr>
        <p:spPr/>
        <p:txBody>
          <a:bodyPr/>
          <a:lstStyle/>
          <a:p>
            <a:r>
              <a:rPr lang="en-US" dirty="0"/>
              <a:t>GC</a:t>
            </a:r>
          </a:p>
        </p:txBody>
      </p:sp>
      <p:sp>
        <p:nvSpPr>
          <p:cNvPr id="4" name="Slide Number Placeholder 3">
            <a:extLst>
              <a:ext uri="{FF2B5EF4-FFF2-40B4-BE49-F238E27FC236}">
                <a16:creationId xmlns:a16="http://schemas.microsoft.com/office/drawing/2014/main" id="{C6206393-4209-ACC6-74AC-D8E2E3F7F48A}"/>
              </a:ext>
            </a:extLst>
          </p:cNvPr>
          <p:cNvSpPr>
            <a:spLocks noGrp="1"/>
          </p:cNvSpPr>
          <p:nvPr>
            <p:ph type="sldNum" sz="quarter" idx="5"/>
          </p:nvPr>
        </p:nvSpPr>
        <p:spPr/>
        <p:txBody>
          <a:bodyPr/>
          <a:lstStyle/>
          <a:p>
            <a:fld id="{41063D76-9D15-47BF-AB9A-AD51F765B075}" type="slidenum">
              <a:rPr lang="en-US" smtClean="0"/>
              <a:t>13</a:t>
            </a:fld>
            <a:endParaRPr lang="en-US"/>
          </a:p>
        </p:txBody>
      </p:sp>
    </p:spTree>
    <p:extLst>
      <p:ext uri="{BB962C8B-B14F-4D97-AF65-F5344CB8AC3E}">
        <p14:creationId xmlns:p14="http://schemas.microsoft.com/office/powerpoint/2010/main" val="1612781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GC</a:t>
            </a:r>
          </a:p>
        </p:txBody>
      </p:sp>
      <p:sp>
        <p:nvSpPr>
          <p:cNvPr id="4" name="Slide Number Placeholder 3"/>
          <p:cNvSpPr>
            <a:spLocks noGrp="1"/>
          </p:cNvSpPr>
          <p:nvPr>
            <p:ph type="sldNum" sz="quarter" idx="5"/>
          </p:nvPr>
        </p:nvSpPr>
        <p:spPr/>
        <p:txBody>
          <a:bodyPr/>
          <a:lstStyle/>
          <a:p>
            <a:fld id="{41063D76-9D15-47BF-AB9A-AD51F765B075}" type="slidenum">
              <a:rPr lang="en-US" smtClean="0"/>
              <a:t>14</a:t>
            </a:fld>
            <a:endParaRPr lang="en-US"/>
          </a:p>
        </p:txBody>
      </p:sp>
    </p:spTree>
    <p:extLst>
      <p:ext uri="{BB962C8B-B14F-4D97-AF65-F5344CB8AC3E}">
        <p14:creationId xmlns:p14="http://schemas.microsoft.com/office/powerpoint/2010/main" val="2294438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250FD-FDAF-6522-2939-5325DA2E58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A2F6F1-EC13-BDDD-1BAC-BE0D1BDE2F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C0D56D9-D385-3E2B-917E-3107A8423D7A}"/>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5" name="Footer Placeholder 4">
            <a:extLst>
              <a:ext uri="{FF2B5EF4-FFF2-40B4-BE49-F238E27FC236}">
                <a16:creationId xmlns:a16="http://schemas.microsoft.com/office/drawing/2014/main" id="{D7320746-8B6A-EFD9-8219-E960E807CB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E9D2DE-43B6-D79C-B7A7-7C4B1337AE20}"/>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73364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A3E8-35C7-EBA8-AD80-4C7D9E27EE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BAC2AC-1958-4BDF-DE58-36CC5DB3C1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84803-015A-72F9-3587-5E1AC94D93E7}"/>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5" name="Footer Placeholder 4">
            <a:extLst>
              <a:ext uri="{FF2B5EF4-FFF2-40B4-BE49-F238E27FC236}">
                <a16:creationId xmlns:a16="http://schemas.microsoft.com/office/drawing/2014/main" id="{DDC07FAE-5F8A-CC6E-0737-57265D42B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21D7C-0E92-EE23-455C-E61FE18C12D4}"/>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2007467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BE030-AA77-2388-C80D-F407E813A5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D82C54-861B-7C5A-F7E2-0813783A8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F057A3-381E-3F49-E2BC-FE8CC182EBCD}"/>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5" name="Footer Placeholder 4">
            <a:extLst>
              <a:ext uri="{FF2B5EF4-FFF2-40B4-BE49-F238E27FC236}">
                <a16:creationId xmlns:a16="http://schemas.microsoft.com/office/drawing/2014/main" id="{A5312FCB-5C78-E0AC-E9BA-A6BF0E730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A775A8-5310-51A2-83CC-41C9D828745E}"/>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17346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BA40F-15A3-7783-1D82-F4B8BFD473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A1D9D-7D28-E8AE-6E0F-794EF3E306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8A7EA5-57DB-B395-9A0E-A3810C4F9CFB}"/>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5" name="Footer Placeholder 4">
            <a:extLst>
              <a:ext uri="{FF2B5EF4-FFF2-40B4-BE49-F238E27FC236}">
                <a16:creationId xmlns:a16="http://schemas.microsoft.com/office/drawing/2014/main" id="{A9965275-E77F-B3A4-6BB4-9496B3489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B2EBE-8A5A-F35C-25C5-CFF94F5D2C1A}"/>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2635494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C98B-ABB3-EA40-D45D-8087F7FC50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BCBD2C-8EF6-4CE8-C852-0B3A494986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E3774D-A5EA-5494-B9FD-6075278EC590}"/>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5" name="Footer Placeholder 4">
            <a:extLst>
              <a:ext uri="{FF2B5EF4-FFF2-40B4-BE49-F238E27FC236}">
                <a16:creationId xmlns:a16="http://schemas.microsoft.com/office/drawing/2014/main" id="{861F73CA-34BE-F7DC-2D18-A16F5E53D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255B4-CE6D-A9EC-903D-C5C17A2A58C6}"/>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3432208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3837-5343-59BB-ACD1-74E48DD801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3AEC53-34D5-C190-C282-CA1C617EC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4E684-8F3C-27B5-4C37-4D112E2F13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B1430E-A3BB-4897-76B2-8F79B1F9D3FE}"/>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6" name="Footer Placeholder 5">
            <a:extLst>
              <a:ext uri="{FF2B5EF4-FFF2-40B4-BE49-F238E27FC236}">
                <a16:creationId xmlns:a16="http://schemas.microsoft.com/office/drawing/2014/main" id="{0F8B7B21-0FD7-1206-1411-F3A6550D4F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C69CE-0F42-36BB-72AC-5FD5DA0963B7}"/>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79165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F2DB-3DED-D5B0-0CDA-F042F4051D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9C70A6-4C00-D433-6F49-5335DE8BF1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C6DA1F-E6BF-23A1-1897-F51DE89F3F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EB73D8-77B9-BC8D-3D08-763D9CA0B7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62912-9C48-B2BC-66BF-6CCCF05E99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9822FB-AB58-F97C-0D4D-7B7C71BADBAE}"/>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8" name="Footer Placeholder 7">
            <a:extLst>
              <a:ext uri="{FF2B5EF4-FFF2-40B4-BE49-F238E27FC236}">
                <a16:creationId xmlns:a16="http://schemas.microsoft.com/office/drawing/2014/main" id="{869B57DE-4FF1-4A1B-9DDB-E086BE19C4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92ABD9-C5AE-5E26-7EF3-BF8B2A2E4230}"/>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406041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D32-EE9F-4BFD-2092-92ACEDA3A6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BAFA48-667B-6768-6300-4BA79F80C7BD}"/>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4" name="Footer Placeholder 3">
            <a:extLst>
              <a:ext uri="{FF2B5EF4-FFF2-40B4-BE49-F238E27FC236}">
                <a16:creationId xmlns:a16="http://schemas.microsoft.com/office/drawing/2014/main" id="{33A8A2F3-4164-15DB-3AAA-14DD085D22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523A96-89E4-F591-D202-F1E0A74D59AF}"/>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104980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FD817-DF07-513A-9F78-C6CCDEC5A069}"/>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3" name="Footer Placeholder 2">
            <a:extLst>
              <a:ext uri="{FF2B5EF4-FFF2-40B4-BE49-F238E27FC236}">
                <a16:creationId xmlns:a16="http://schemas.microsoft.com/office/drawing/2014/main" id="{8AB53529-1AEE-4C22-2CF1-8C51E8A5E1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7EFD6-804D-F40D-32E7-107CA9A43D47}"/>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316093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DA10-95EB-FDAE-BF00-6F027AFF1D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145B30-A7AF-BD47-6C8D-32AE6E3CC8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3CEBB4-A950-8683-1B45-F82E124EC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D08539-A9EB-D187-EA88-EE27265102A1}"/>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6" name="Footer Placeholder 5">
            <a:extLst>
              <a:ext uri="{FF2B5EF4-FFF2-40B4-BE49-F238E27FC236}">
                <a16:creationId xmlns:a16="http://schemas.microsoft.com/office/drawing/2014/main" id="{0E829A00-8922-8D70-C8BC-0997DE90FB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4F9202-7156-F217-D1EC-D14040B88CF1}"/>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2604037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D8BB-0917-ADA1-CE8B-4E6BB1CB9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31ABDE-56F5-0386-A967-59AA624EE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06A1018-A891-7DD6-D3B0-9161EAD43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CB772-AF53-EE26-8C2B-4008C8D6C157}"/>
              </a:ext>
            </a:extLst>
          </p:cNvPr>
          <p:cNvSpPr>
            <a:spLocks noGrp="1"/>
          </p:cNvSpPr>
          <p:nvPr>
            <p:ph type="dt" sz="half" idx="10"/>
          </p:nvPr>
        </p:nvSpPr>
        <p:spPr/>
        <p:txBody>
          <a:bodyPr/>
          <a:lstStyle/>
          <a:p>
            <a:fld id="{F8FFA731-537B-414B-9331-6FF5B73F130C}" type="datetimeFigureOut">
              <a:rPr lang="en-US" smtClean="0"/>
              <a:t>8/6/2025</a:t>
            </a:fld>
            <a:endParaRPr lang="en-US"/>
          </a:p>
        </p:txBody>
      </p:sp>
      <p:sp>
        <p:nvSpPr>
          <p:cNvPr id="6" name="Footer Placeholder 5">
            <a:extLst>
              <a:ext uri="{FF2B5EF4-FFF2-40B4-BE49-F238E27FC236}">
                <a16:creationId xmlns:a16="http://schemas.microsoft.com/office/drawing/2014/main" id="{C3484C9D-70BC-2A9A-EBDD-DBE58472DA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2A1F37-DC3A-EE7A-FD1F-C8D9E4D0D117}"/>
              </a:ext>
            </a:extLst>
          </p:cNvPr>
          <p:cNvSpPr>
            <a:spLocks noGrp="1"/>
          </p:cNvSpPr>
          <p:nvPr>
            <p:ph type="sldNum" sz="quarter" idx="12"/>
          </p:nvPr>
        </p:nvSpPr>
        <p:spPr/>
        <p:txBody>
          <a:bodyPr/>
          <a:lstStyle/>
          <a:p>
            <a:fld id="{B7F5FC53-03CB-AC48-A577-B68EFB7FC8ED}" type="slidenum">
              <a:rPr lang="en-US" smtClean="0"/>
              <a:t>‹#›</a:t>
            </a:fld>
            <a:endParaRPr lang="en-US"/>
          </a:p>
        </p:txBody>
      </p:sp>
    </p:spTree>
    <p:extLst>
      <p:ext uri="{BB962C8B-B14F-4D97-AF65-F5344CB8AC3E}">
        <p14:creationId xmlns:p14="http://schemas.microsoft.com/office/powerpoint/2010/main" val="150639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DC8D13-6BEE-F7C0-1D3C-058A6A116C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D440B-693A-86D3-C77C-18EF6F18E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781551-46B8-181B-D5FC-68FD1AE69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8FFA731-537B-414B-9331-6FF5B73F130C}" type="datetimeFigureOut">
              <a:rPr lang="en-US" smtClean="0"/>
              <a:t>8/6/2025</a:t>
            </a:fld>
            <a:endParaRPr lang="en-US"/>
          </a:p>
        </p:txBody>
      </p:sp>
      <p:sp>
        <p:nvSpPr>
          <p:cNvPr id="5" name="Footer Placeholder 4">
            <a:extLst>
              <a:ext uri="{FF2B5EF4-FFF2-40B4-BE49-F238E27FC236}">
                <a16:creationId xmlns:a16="http://schemas.microsoft.com/office/drawing/2014/main" id="{45650E1C-B73A-5AE5-0B90-82EC795FC6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BE58512-2BAA-1F97-CAF7-B6E1700C1F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F5FC53-03CB-AC48-A577-B68EFB7FC8ED}" type="slidenum">
              <a:rPr lang="en-US" smtClean="0"/>
              <a:t>‹#›</a:t>
            </a:fld>
            <a:endParaRPr lang="en-US"/>
          </a:p>
        </p:txBody>
      </p:sp>
    </p:spTree>
    <p:extLst>
      <p:ext uri="{BB962C8B-B14F-4D97-AF65-F5344CB8AC3E}">
        <p14:creationId xmlns:p14="http://schemas.microsoft.com/office/powerpoint/2010/main" val="2996033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business.delaware.gov/opportunity-zones/" TargetMode="Externa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s://delaware.sizeup.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usiness.delaware.gov/" TargetMode="External"/><Relationship Id="rId7" Type="http://schemas.openxmlformats.org/officeDocument/2006/relationships/image" Target="../media/image19.jp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mailto:Gemini.Cornish@delaware.gov" TargetMode="External"/><Relationship Id="rId5" Type="http://schemas.openxmlformats.org/officeDocument/2006/relationships/hyperlink" Target="mailto:Anastasia.Jackson@delaware.gov" TargetMode="External"/><Relationship Id="rId4" Type="http://schemas.openxmlformats.org/officeDocument/2006/relationships/hyperlink" Target="mailto:Joe.Zilcosky@delaware.gov"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D131B-9586-C619-1B09-4DEFB3C02D1E}"/>
              </a:ext>
            </a:extLst>
          </p:cNvPr>
          <p:cNvSpPr>
            <a:spLocks noGrp="1"/>
          </p:cNvSpPr>
          <p:nvPr>
            <p:ph type="ctrTitle"/>
          </p:nvPr>
        </p:nvSpPr>
        <p:spPr>
          <a:xfrm>
            <a:off x="2273865" y="2362200"/>
            <a:ext cx="9672970" cy="2387600"/>
          </a:xfrm>
        </p:spPr>
        <p:txBody>
          <a:bodyPr>
            <a:noAutofit/>
          </a:bodyPr>
          <a:lstStyle/>
          <a:p>
            <a:r>
              <a:rPr lang="en-US" dirty="0"/>
              <a:t>How to Complete Your </a:t>
            </a:r>
            <a:br>
              <a:rPr lang="en-US" dirty="0"/>
            </a:br>
            <a:r>
              <a:rPr lang="en-US" b="1" dirty="0"/>
              <a:t>EDGE 2.0 </a:t>
            </a:r>
            <a:r>
              <a:rPr lang="en-US" dirty="0"/>
              <a:t>Application</a:t>
            </a:r>
            <a:br>
              <a:rPr lang="en-US" dirty="0"/>
            </a:br>
            <a:endParaRPr lang="en-US" dirty="0"/>
          </a:p>
        </p:txBody>
      </p:sp>
      <p:pic>
        <p:nvPicPr>
          <p:cNvPr id="7" name="Picture 6">
            <a:extLst>
              <a:ext uri="{FF2B5EF4-FFF2-40B4-BE49-F238E27FC236}">
                <a16:creationId xmlns:a16="http://schemas.microsoft.com/office/drawing/2014/main" id="{675D99E4-8FD9-B158-DCFB-6AADDBCF0187}"/>
              </a:ext>
            </a:extLst>
          </p:cNvPr>
          <p:cNvPicPr>
            <a:picLocks noChangeAspect="1"/>
          </p:cNvPicPr>
          <p:nvPr/>
        </p:nvPicPr>
        <p:blipFill>
          <a:blip r:embed="rId2"/>
          <a:srcRect/>
          <a:stretch/>
        </p:blipFill>
        <p:spPr>
          <a:xfrm rot="10800000">
            <a:off x="-1055421" y="-200026"/>
            <a:ext cx="3136245" cy="7219949"/>
          </a:xfrm>
          <a:prstGeom prst="rect">
            <a:avLst/>
          </a:prstGeom>
        </p:spPr>
      </p:pic>
      <p:pic>
        <p:nvPicPr>
          <p:cNvPr id="14" name="Picture 13">
            <a:extLst>
              <a:ext uri="{FF2B5EF4-FFF2-40B4-BE49-F238E27FC236}">
                <a16:creationId xmlns:a16="http://schemas.microsoft.com/office/drawing/2014/main" id="{1F5B1DE7-13D4-87E5-9BC7-EE089D00468F}"/>
              </a:ext>
            </a:extLst>
          </p:cNvPr>
          <p:cNvPicPr>
            <a:picLocks noChangeAspect="1"/>
          </p:cNvPicPr>
          <p:nvPr/>
        </p:nvPicPr>
        <p:blipFill>
          <a:blip r:embed="rId3"/>
          <a:srcRect/>
          <a:stretch/>
        </p:blipFill>
        <p:spPr>
          <a:xfrm>
            <a:off x="8489018" y="5949948"/>
            <a:ext cx="3528939" cy="717551"/>
          </a:xfrm>
          <a:prstGeom prst="rect">
            <a:avLst/>
          </a:prstGeom>
        </p:spPr>
      </p:pic>
    </p:spTree>
    <p:extLst>
      <p:ext uri="{BB962C8B-B14F-4D97-AF65-F5344CB8AC3E}">
        <p14:creationId xmlns:p14="http://schemas.microsoft.com/office/powerpoint/2010/main" val="1564267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BC532D-6CB8-3F15-C288-D037A51EB18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B86FA34-539A-E41E-D7EA-C30937748BBA}"/>
              </a:ext>
            </a:extLst>
          </p:cNvPr>
          <p:cNvPicPr>
            <a:picLocks noChangeAspect="1"/>
          </p:cNvPicPr>
          <p:nvPr/>
        </p:nvPicPr>
        <p:blipFill>
          <a:blip r:embed="rId3"/>
          <a:srcRect/>
          <a:stretch/>
        </p:blipFill>
        <p:spPr>
          <a:xfrm>
            <a:off x="10480561" y="5993027"/>
            <a:ext cx="1358226" cy="548331"/>
          </a:xfrm>
          <a:prstGeom prst="rect">
            <a:avLst/>
          </a:prstGeom>
        </p:spPr>
      </p:pic>
      <p:pic>
        <p:nvPicPr>
          <p:cNvPr id="11" name="Picture 10">
            <a:extLst>
              <a:ext uri="{FF2B5EF4-FFF2-40B4-BE49-F238E27FC236}">
                <a16:creationId xmlns:a16="http://schemas.microsoft.com/office/drawing/2014/main" id="{E3E8E4D0-55A7-43B2-221B-FA4AB2491B71}"/>
              </a:ext>
            </a:extLst>
          </p:cNvPr>
          <p:cNvPicPr>
            <a:picLocks noChangeAspect="1"/>
          </p:cNvPicPr>
          <p:nvPr/>
        </p:nvPicPr>
        <p:blipFill>
          <a:blip r:embed="rId4"/>
          <a:stretch>
            <a:fillRect/>
          </a:stretch>
        </p:blipFill>
        <p:spPr>
          <a:xfrm>
            <a:off x="5584069" y="651272"/>
            <a:ext cx="6611541" cy="5052842"/>
          </a:xfrm>
          <a:prstGeom prst="rect">
            <a:avLst/>
          </a:prstGeom>
        </p:spPr>
      </p:pic>
      <p:pic>
        <p:nvPicPr>
          <p:cNvPr id="6" name="Picture 5">
            <a:extLst>
              <a:ext uri="{FF2B5EF4-FFF2-40B4-BE49-F238E27FC236}">
                <a16:creationId xmlns:a16="http://schemas.microsoft.com/office/drawing/2014/main" id="{CDEEBB00-0ED0-6522-0A0C-F754E4EE36FE}"/>
              </a:ext>
            </a:extLst>
          </p:cNvPr>
          <p:cNvPicPr>
            <a:picLocks noChangeAspect="1"/>
          </p:cNvPicPr>
          <p:nvPr/>
        </p:nvPicPr>
        <p:blipFill>
          <a:blip r:embed="rId5"/>
          <a:stretch>
            <a:fillRect/>
          </a:stretch>
        </p:blipFill>
        <p:spPr>
          <a:xfrm>
            <a:off x="0" y="-245711"/>
            <a:ext cx="5584069" cy="7039140"/>
          </a:xfrm>
          <a:prstGeom prst="rect">
            <a:avLst/>
          </a:prstGeom>
        </p:spPr>
      </p:pic>
    </p:spTree>
    <p:extLst>
      <p:ext uri="{BB962C8B-B14F-4D97-AF65-F5344CB8AC3E}">
        <p14:creationId xmlns:p14="http://schemas.microsoft.com/office/powerpoint/2010/main" val="4000491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D6624C-39B5-1156-367C-B97B09F91E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07C73C-89EF-9DD7-298C-0439DE151D6D}"/>
              </a:ext>
            </a:extLst>
          </p:cNvPr>
          <p:cNvSpPr>
            <a:spLocks noGrp="1"/>
          </p:cNvSpPr>
          <p:nvPr>
            <p:ph type="title"/>
          </p:nvPr>
        </p:nvSpPr>
        <p:spPr>
          <a:xfrm>
            <a:off x="761999" y="1141712"/>
            <a:ext cx="7923815" cy="1129537"/>
          </a:xfrm>
        </p:spPr>
        <p:txBody>
          <a:bodyPr vert="horz" lIns="91440" tIns="45720" rIns="91440" bIns="45720" rtlCol="0" anchor="t">
            <a:normAutofit/>
          </a:bodyPr>
          <a:lstStyle/>
          <a:p>
            <a:r>
              <a:rPr lang="en-US" sz="4000" kern="1200" dirty="0">
                <a:solidFill>
                  <a:schemeClr val="tx1"/>
                </a:solidFill>
                <a:latin typeface="+mj-lt"/>
                <a:ea typeface="+mj-ea"/>
                <a:cs typeface="+mj-cs"/>
              </a:rPr>
              <a:t>4 Documents You Need to Upload</a:t>
            </a:r>
          </a:p>
        </p:txBody>
      </p:sp>
      <p:sp>
        <p:nvSpPr>
          <p:cNvPr id="3" name="Content Placeholder 2">
            <a:extLst>
              <a:ext uri="{FF2B5EF4-FFF2-40B4-BE49-F238E27FC236}">
                <a16:creationId xmlns:a16="http://schemas.microsoft.com/office/drawing/2014/main" id="{0C89013F-6F55-71F7-2789-A5DB71B122E7}"/>
              </a:ext>
            </a:extLst>
          </p:cNvPr>
          <p:cNvSpPr>
            <a:spLocks noGrp="1"/>
          </p:cNvSpPr>
          <p:nvPr>
            <p:ph idx="1"/>
          </p:nvPr>
        </p:nvSpPr>
        <p:spPr>
          <a:xfrm>
            <a:off x="702658" y="1792049"/>
            <a:ext cx="10645395" cy="3585494"/>
          </a:xfrm>
        </p:spPr>
        <p:txBody>
          <a:bodyPr vert="horz" lIns="91440" tIns="45720" rIns="91440" bIns="45720" rtlCol="0" anchor="t">
            <a:normAutofit fontScale="85000" lnSpcReduction="10000"/>
          </a:bodyPr>
          <a:lstStyle/>
          <a:p>
            <a:pPr>
              <a:lnSpc>
                <a:spcPct val="150000"/>
              </a:lnSpc>
            </a:pPr>
            <a:r>
              <a:rPr lang="en-US" sz="3300" dirty="0"/>
              <a:t>Income Statement - pdf</a:t>
            </a:r>
          </a:p>
          <a:p>
            <a:pPr>
              <a:lnSpc>
                <a:spcPct val="150000"/>
              </a:lnSpc>
            </a:pPr>
            <a:r>
              <a:rPr lang="en-US" sz="3300" dirty="0"/>
              <a:t>Balance Sheet – pdf</a:t>
            </a:r>
          </a:p>
          <a:p>
            <a:pPr>
              <a:lnSpc>
                <a:spcPct val="150000"/>
              </a:lnSpc>
            </a:pPr>
            <a:r>
              <a:rPr lang="en-US" sz="3300" dirty="0"/>
              <a:t>Detailed Budget - pdf</a:t>
            </a:r>
          </a:p>
          <a:p>
            <a:pPr>
              <a:lnSpc>
                <a:spcPct val="150000"/>
              </a:lnSpc>
            </a:pPr>
            <a:r>
              <a:rPr lang="en-US" sz="3300" dirty="0"/>
              <a:t>Copy of Current (non-expired) </a:t>
            </a:r>
            <a:r>
              <a:rPr lang="en-US" sz="3300" b="1" dirty="0"/>
              <a:t>STATE OF DELAWARE </a:t>
            </a:r>
            <a:r>
              <a:rPr lang="en-US" sz="3300" dirty="0"/>
              <a:t>Business License (Temporary Licenses accepted if current) – pdf preferred, jpg accepted</a:t>
            </a:r>
            <a:endParaRPr lang="en-US" sz="2900" dirty="0"/>
          </a:p>
          <a:p>
            <a:pPr marL="0" indent="0">
              <a:buNone/>
            </a:pPr>
            <a:endParaRPr lang="en-US" dirty="0"/>
          </a:p>
        </p:txBody>
      </p:sp>
      <p:cxnSp>
        <p:nvCxnSpPr>
          <p:cNvPr id="9" name="Straight Connector 8">
            <a:extLst>
              <a:ext uri="{FF2B5EF4-FFF2-40B4-BE49-F238E27FC236}">
                <a16:creationId xmlns:a16="http://schemas.microsoft.com/office/drawing/2014/main" id="{D71C2795-531D-C39D-368B-68B19EC0C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9892DB4-E98D-EDCB-385C-AC0D6ED5C1A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FB98320-9FE0-9528-6C2C-6CDA91C9F366}"/>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3579739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200" y="1630"/>
            <a:ext cx="10515600" cy="1325563"/>
          </a:xfrm>
        </p:spPr>
        <p:txBody>
          <a:bodyPr/>
          <a:lstStyle/>
          <a:p>
            <a:pPr algn="ctr"/>
            <a:r>
              <a:rPr lang="en-US" dirty="0"/>
              <a:t>Balance Sheet   vs  Income Statement</a:t>
            </a:r>
          </a:p>
        </p:txBody>
      </p:sp>
      <p:pic>
        <p:nvPicPr>
          <p:cNvPr id="3" name="Picture 2">
            <a:extLst>
              <a:ext uri="{FF2B5EF4-FFF2-40B4-BE49-F238E27FC236}">
                <a16:creationId xmlns:a16="http://schemas.microsoft.com/office/drawing/2014/main" id="{981A889C-F43E-2260-322F-89E146A9FF32}"/>
              </a:ext>
            </a:extLst>
          </p:cNvPr>
          <p:cNvPicPr>
            <a:picLocks noChangeAspect="1"/>
          </p:cNvPicPr>
          <p:nvPr/>
        </p:nvPicPr>
        <p:blipFill>
          <a:blip r:embed="rId3"/>
          <a:stretch>
            <a:fillRect/>
          </a:stretch>
        </p:blipFill>
        <p:spPr>
          <a:xfrm>
            <a:off x="1565077" y="1043958"/>
            <a:ext cx="3227640" cy="5534975"/>
          </a:xfrm>
          <a:prstGeom prst="rect">
            <a:avLst/>
          </a:prstGeom>
        </p:spPr>
      </p:pic>
      <p:pic>
        <p:nvPicPr>
          <p:cNvPr id="7" name="Picture 6">
            <a:extLst>
              <a:ext uri="{FF2B5EF4-FFF2-40B4-BE49-F238E27FC236}">
                <a16:creationId xmlns:a16="http://schemas.microsoft.com/office/drawing/2014/main" id="{9E0A9911-B666-CE92-D479-F3682FAB64FC}"/>
              </a:ext>
            </a:extLst>
          </p:cNvPr>
          <p:cNvPicPr>
            <a:picLocks noChangeAspect="1"/>
          </p:cNvPicPr>
          <p:nvPr/>
        </p:nvPicPr>
        <p:blipFill>
          <a:blip r:embed="rId4"/>
          <a:stretch>
            <a:fillRect/>
          </a:stretch>
        </p:blipFill>
        <p:spPr>
          <a:xfrm>
            <a:off x="6525546" y="1043958"/>
            <a:ext cx="3627448" cy="5067913"/>
          </a:xfrm>
          <a:prstGeom prst="rect">
            <a:avLst/>
          </a:prstGeom>
        </p:spPr>
      </p:pic>
      <p:pic>
        <p:nvPicPr>
          <p:cNvPr id="2" name="Picture 1">
            <a:extLst>
              <a:ext uri="{FF2B5EF4-FFF2-40B4-BE49-F238E27FC236}">
                <a16:creationId xmlns:a16="http://schemas.microsoft.com/office/drawing/2014/main" id="{1BF2FA4D-968D-9A98-7385-00408DC4FE36}"/>
              </a:ext>
            </a:extLst>
          </p:cNvPr>
          <p:cNvPicPr>
            <a:picLocks noChangeAspect="1"/>
          </p:cNvPicPr>
          <p:nvPr/>
        </p:nvPicPr>
        <p:blipFill>
          <a:blip r:embed="rId5"/>
          <a:srcRect/>
          <a:stretch/>
        </p:blipFill>
        <p:spPr>
          <a:xfrm>
            <a:off x="10480561" y="5993027"/>
            <a:ext cx="1358226" cy="548331"/>
          </a:xfrm>
          <a:prstGeom prst="rect">
            <a:avLst/>
          </a:prstGeom>
        </p:spPr>
      </p:pic>
    </p:spTree>
    <p:extLst>
      <p:ext uri="{BB962C8B-B14F-4D97-AF65-F5344CB8AC3E}">
        <p14:creationId xmlns:p14="http://schemas.microsoft.com/office/powerpoint/2010/main" val="1346047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E86C5E-D98C-7AEB-FECB-8315053B9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EC223B-2425-1A4B-5071-F5A48800AAC4}"/>
              </a:ext>
            </a:extLst>
          </p:cNvPr>
          <p:cNvSpPr>
            <a:spLocks noGrp="1"/>
          </p:cNvSpPr>
          <p:nvPr>
            <p:ph type="title"/>
          </p:nvPr>
        </p:nvSpPr>
        <p:spPr>
          <a:xfrm>
            <a:off x="784606" y="105392"/>
            <a:ext cx="7923815" cy="1129537"/>
          </a:xfrm>
        </p:spPr>
        <p:txBody>
          <a:bodyPr vert="horz" lIns="91440" tIns="45720" rIns="91440" bIns="45720" rtlCol="0" anchor="t">
            <a:normAutofit/>
          </a:bodyPr>
          <a:lstStyle/>
          <a:p>
            <a:r>
              <a:rPr lang="en-US" sz="4000" kern="1200" dirty="0">
                <a:solidFill>
                  <a:schemeClr val="tx1"/>
                </a:solidFill>
                <a:latin typeface="+mj-lt"/>
                <a:ea typeface="+mj-ea"/>
                <a:cs typeface="+mj-cs"/>
              </a:rPr>
              <a:t>Balance Sheet v. Income Statement</a:t>
            </a:r>
          </a:p>
        </p:txBody>
      </p:sp>
      <p:sp>
        <p:nvSpPr>
          <p:cNvPr id="3" name="Content Placeholder 2">
            <a:extLst>
              <a:ext uri="{FF2B5EF4-FFF2-40B4-BE49-F238E27FC236}">
                <a16:creationId xmlns:a16="http://schemas.microsoft.com/office/drawing/2014/main" id="{62E14146-642D-C3B8-EDC9-493B8290855A}"/>
              </a:ext>
            </a:extLst>
          </p:cNvPr>
          <p:cNvSpPr>
            <a:spLocks noGrp="1"/>
          </p:cNvSpPr>
          <p:nvPr>
            <p:ph idx="1"/>
          </p:nvPr>
        </p:nvSpPr>
        <p:spPr>
          <a:xfrm>
            <a:off x="784606" y="1015834"/>
            <a:ext cx="10297051" cy="4434841"/>
          </a:xfrm>
        </p:spPr>
        <p:txBody>
          <a:bodyPr vert="horz" lIns="91440" tIns="45720" rIns="91440" bIns="45720" rtlCol="0" anchor="t">
            <a:normAutofit fontScale="62500" lnSpcReduction="20000"/>
          </a:bodyPr>
          <a:lstStyle/>
          <a:p>
            <a:pPr marL="171450" indent="-171450">
              <a:lnSpc>
                <a:spcPct val="100000"/>
              </a:lnSpc>
            </a:pPr>
            <a:r>
              <a:rPr lang="en-US" sz="3600" dirty="0"/>
              <a:t>The balance sheet is a </a:t>
            </a:r>
            <a:r>
              <a:rPr lang="en-US" sz="3600" u="sng" dirty="0"/>
              <a:t>snapshot</a:t>
            </a:r>
            <a:r>
              <a:rPr lang="en-US" sz="3600" dirty="0"/>
              <a:t> of what your business owns (assets) and how those things were funded (liabilities vs equity).</a:t>
            </a:r>
          </a:p>
          <a:p>
            <a:pPr marL="0" indent="0">
              <a:lnSpc>
                <a:spcPct val="100000"/>
              </a:lnSpc>
              <a:buNone/>
            </a:pPr>
            <a:endParaRPr lang="en-US" sz="3600" dirty="0"/>
          </a:p>
          <a:p>
            <a:pPr marL="171450" indent="-171450">
              <a:lnSpc>
                <a:spcPct val="100000"/>
              </a:lnSpc>
            </a:pPr>
            <a:r>
              <a:rPr lang="en-US" sz="3600" dirty="0"/>
              <a:t>Remember, a balance sheet shows the items </a:t>
            </a:r>
            <a:r>
              <a:rPr lang="en-US" sz="3600" u="sng" dirty="0"/>
              <a:t>at the price they were purchased for </a:t>
            </a:r>
            <a:r>
              <a:rPr lang="en-US" sz="3600" dirty="0"/>
              <a:t>or the cost incurred to make them. If you can’t put a price on it, it probably doesn’t belong on the balance sheet!</a:t>
            </a:r>
          </a:p>
          <a:p>
            <a:pPr marL="0" indent="0">
              <a:lnSpc>
                <a:spcPct val="100000"/>
              </a:lnSpc>
              <a:buNone/>
            </a:pPr>
            <a:endParaRPr lang="en-US" sz="3600" dirty="0"/>
          </a:p>
          <a:p>
            <a:pPr marL="171450" indent="-171450">
              <a:lnSpc>
                <a:spcPct val="100000"/>
              </a:lnSpc>
            </a:pPr>
            <a:r>
              <a:rPr lang="en-US" sz="3600" dirty="0"/>
              <a:t>The income statement shows the flow of revenues against expenses for a given period and shows the </a:t>
            </a:r>
            <a:r>
              <a:rPr lang="en-US" sz="3600" u="sng" dirty="0"/>
              <a:t>bottom line </a:t>
            </a:r>
            <a:r>
              <a:rPr lang="en-US" sz="3600" dirty="0"/>
              <a:t>- profit or loss.</a:t>
            </a:r>
          </a:p>
          <a:p>
            <a:pPr marL="0" indent="0">
              <a:lnSpc>
                <a:spcPct val="100000"/>
              </a:lnSpc>
              <a:buNone/>
            </a:pPr>
            <a:endParaRPr lang="en-US" sz="3600" dirty="0"/>
          </a:p>
          <a:p>
            <a:pPr marL="171450" indent="-171450">
              <a:lnSpc>
                <a:spcPct val="100000"/>
              </a:lnSpc>
            </a:pPr>
            <a:r>
              <a:rPr lang="en-US" sz="3600" dirty="0"/>
              <a:t>Your business may not be making a profit yet, and that’s ok. Just remember to be as detailed as you can be in the financials and the narrative.</a:t>
            </a:r>
          </a:p>
          <a:p>
            <a:pPr marL="0" indent="0">
              <a:buNone/>
            </a:pPr>
            <a:endParaRPr lang="en-US" dirty="0"/>
          </a:p>
        </p:txBody>
      </p:sp>
      <p:cxnSp>
        <p:nvCxnSpPr>
          <p:cNvPr id="9" name="Straight Connector 8">
            <a:extLst>
              <a:ext uri="{FF2B5EF4-FFF2-40B4-BE49-F238E27FC236}">
                <a16:creationId xmlns:a16="http://schemas.microsoft.com/office/drawing/2014/main" id="{3FCCEEEC-CB1E-E0E8-0166-2E3BAFD10A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52213E8-C133-4ABA-DC57-6AEA299F7D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13B9F97-C33F-C4E6-22D3-3A18424B2522}"/>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3076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9B1CC-1903-5DF0-C4D9-492B7106798A}"/>
            </a:ext>
          </a:extLst>
        </p:cNvPr>
        <p:cNvGrpSpPr/>
        <p:nvPr/>
      </p:nvGrpSpPr>
      <p:grpSpPr>
        <a:xfrm>
          <a:off x="0" y="0"/>
          <a:ext cx="0" cy="0"/>
          <a:chOff x="0" y="0"/>
          <a:chExt cx="0" cy="0"/>
        </a:xfrm>
      </p:grpSpPr>
      <p:sp>
        <p:nvSpPr>
          <p:cNvPr id="10" name="Title 9">
            <a:extLst>
              <a:ext uri="{FF2B5EF4-FFF2-40B4-BE49-F238E27FC236}">
                <a16:creationId xmlns:a16="http://schemas.microsoft.com/office/drawing/2014/main" id="{39E225CC-B16B-97D9-04BA-5905927597AA}"/>
              </a:ext>
            </a:extLst>
          </p:cNvPr>
          <p:cNvSpPr>
            <a:spLocks noGrp="1"/>
          </p:cNvSpPr>
          <p:nvPr>
            <p:ph type="title"/>
          </p:nvPr>
        </p:nvSpPr>
        <p:spPr>
          <a:xfrm>
            <a:off x="838200" y="1630"/>
            <a:ext cx="10515600" cy="1325563"/>
          </a:xfrm>
        </p:spPr>
        <p:txBody>
          <a:bodyPr/>
          <a:lstStyle/>
          <a:p>
            <a:pPr algn="ctr"/>
            <a:r>
              <a:rPr lang="en-US" dirty="0"/>
              <a:t>Example of Business License</a:t>
            </a:r>
          </a:p>
        </p:txBody>
      </p:sp>
      <p:pic>
        <p:nvPicPr>
          <p:cNvPr id="2" name="Picture 1">
            <a:extLst>
              <a:ext uri="{FF2B5EF4-FFF2-40B4-BE49-F238E27FC236}">
                <a16:creationId xmlns:a16="http://schemas.microsoft.com/office/drawing/2014/main" id="{088AAA35-BF08-DAA1-4BDD-E68B873A346B}"/>
              </a:ext>
            </a:extLst>
          </p:cNvPr>
          <p:cNvPicPr>
            <a:picLocks noChangeAspect="1"/>
          </p:cNvPicPr>
          <p:nvPr/>
        </p:nvPicPr>
        <p:blipFill>
          <a:blip r:embed="rId3"/>
          <a:srcRect/>
          <a:stretch/>
        </p:blipFill>
        <p:spPr>
          <a:xfrm>
            <a:off x="10480561" y="5993027"/>
            <a:ext cx="1358226" cy="548331"/>
          </a:xfrm>
          <a:prstGeom prst="rect">
            <a:avLst/>
          </a:prstGeom>
        </p:spPr>
      </p:pic>
      <p:pic>
        <p:nvPicPr>
          <p:cNvPr id="5" name="Picture 4" descr="Text&#10;&#10;AI-generated content may be incorrect.">
            <a:extLst>
              <a:ext uri="{FF2B5EF4-FFF2-40B4-BE49-F238E27FC236}">
                <a16:creationId xmlns:a16="http://schemas.microsoft.com/office/drawing/2014/main" id="{A5D99B32-7059-105E-0A0A-2ED9A6C6F309}"/>
              </a:ext>
            </a:extLst>
          </p:cNvPr>
          <p:cNvPicPr>
            <a:picLocks noChangeAspect="1"/>
          </p:cNvPicPr>
          <p:nvPr/>
        </p:nvPicPr>
        <p:blipFill>
          <a:blip r:embed="rId4"/>
          <a:stretch>
            <a:fillRect/>
          </a:stretch>
        </p:blipFill>
        <p:spPr>
          <a:xfrm>
            <a:off x="2273617" y="1029561"/>
            <a:ext cx="7644765" cy="6232002"/>
          </a:xfrm>
          <a:prstGeom prst="rect">
            <a:avLst/>
          </a:prstGeom>
        </p:spPr>
      </p:pic>
    </p:spTree>
    <p:extLst>
      <p:ext uri="{BB962C8B-B14F-4D97-AF65-F5344CB8AC3E}">
        <p14:creationId xmlns:p14="http://schemas.microsoft.com/office/powerpoint/2010/main" val="943756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D976A0-4F58-AEA4-36C4-E43E895994C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577FE8F-D365-F73D-0F75-B04A3C970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6891A960-AABD-5C58-C93B-E818DF2AB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22C642C-92A4-1B5C-96CC-73D3F6950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CF2377-35C7-484B-F18C-E4A8FD87D8C8}"/>
              </a:ext>
            </a:extLst>
          </p:cNvPr>
          <p:cNvSpPr>
            <a:spLocks noGrp="1"/>
          </p:cNvSpPr>
          <p:nvPr>
            <p:ph type="title"/>
          </p:nvPr>
        </p:nvSpPr>
        <p:spPr>
          <a:xfrm>
            <a:off x="1285240" y="2247900"/>
            <a:ext cx="9231410" cy="2096960"/>
          </a:xfrm>
        </p:spPr>
        <p:txBody>
          <a:bodyPr vert="horz" lIns="91440" tIns="45720" rIns="91440" bIns="45720" rtlCol="0" anchor="b">
            <a:normAutofit fontScale="90000"/>
          </a:bodyPr>
          <a:lstStyle/>
          <a:p>
            <a:r>
              <a:rPr lang="en-US" sz="6700" dirty="0"/>
              <a:t>Other Tips, Resources and Information</a:t>
            </a:r>
            <a:r>
              <a:rPr lang="en-US" sz="11500" dirty="0"/>
              <a:t>	</a:t>
            </a:r>
            <a:endParaRPr lang="en-US" sz="115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8996643D-4700-0D9D-1700-29DDF047F206}"/>
              </a:ext>
            </a:extLst>
          </p:cNvPr>
          <p:cNvPicPr>
            <a:picLocks noChangeAspect="1"/>
          </p:cNvPicPr>
          <p:nvPr/>
        </p:nvPicPr>
        <p:blipFill>
          <a:blip r:embed="rId3"/>
          <a:srcRect/>
          <a:stretch/>
        </p:blipFill>
        <p:spPr>
          <a:xfrm>
            <a:off x="396203" y="291164"/>
            <a:ext cx="1778075" cy="717829"/>
          </a:xfrm>
          <a:prstGeom prst="rect">
            <a:avLst/>
          </a:prstGeom>
        </p:spPr>
      </p:pic>
    </p:spTree>
    <p:extLst>
      <p:ext uri="{BB962C8B-B14F-4D97-AF65-F5344CB8AC3E}">
        <p14:creationId xmlns:p14="http://schemas.microsoft.com/office/powerpoint/2010/main" val="2981671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0969967-E88D-70D0-9001-399665201F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39C64A-4A77-7553-EC98-010FC2B06C97}"/>
              </a:ext>
            </a:extLst>
          </p:cNvPr>
          <p:cNvSpPr>
            <a:spLocks noGrp="1"/>
          </p:cNvSpPr>
          <p:nvPr>
            <p:ph type="title"/>
          </p:nvPr>
        </p:nvSpPr>
        <p:spPr>
          <a:xfrm>
            <a:off x="761999" y="1141712"/>
            <a:ext cx="7923815" cy="1129537"/>
          </a:xfrm>
        </p:spPr>
        <p:txBody>
          <a:bodyPr vert="horz" lIns="91440" tIns="45720" rIns="91440" bIns="45720" rtlCol="0" anchor="t">
            <a:normAutofit/>
          </a:bodyPr>
          <a:lstStyle/>
          <a:p>
            <a:r>
              <a:rPr lang="en-US" sz="4000" kern="1200" dirty="0">
                <a:solidFill>
                  <a:schemeClr val="tx1"/>
                </a:solidFill>
                <a:latin typeface="+mj-lt"/>
                <a:ea typeface="+mj-ea"/>
                <a:cs typeface="+mj-cs"/>
              </a:rPr>
              <a:t>Tips</a:t>
            </a:r>
          </a:p>
        </p:txBody>
      </p:sp>
      <p:sp>
        <p:nvSpPr>
          <p:cNvPr id="3" name="Content Placeholder 2">
            <a:extLst>
              <a:ext uri="{FF2B5EF4-FFF2-40B4-BE49-F238E27FC236}">
                <a16:creationId xmlns:a16="http://schemas.microsoft.com/office/drawing/2014/main" id="{78047BB8-E5CF-CCF7-B641-96D633F84B28}"/>
              </a:ext>
            </a:extLst>
          </p:cNvPr>
          <p:cNvSpPr>
            <a:spLocks noGrp="1"/>
          </p:cNvSpPr>
          <p:nvPr>
            <p:ph idx="1"/>
          </p:nvPr>
        </p:nvSpPr>
        <p:spPr>
          <a:xfrm>
            <a:off x="784606" y="2009763"/>
            <a:ext cx="11156381" cy="2992533"/>
          </a:xfrm>
        </p:spPr>
        <p:txBody>
          <a:bodyPr vert="horz" lIns="91440" tIns="45720" rIns="91440" bIns="45720" rtlCol="0" anchor="t">
            <a:normAutofit/>
          </a:bodyPr>
          <a:lstStyle/>
          <a:p>
            <a:r>
              <a:rPr lang="en-US" sz="3300" dirty="0"/>
              <a:t>Meet with a Business Manager to get guidance and feedback on your proposal</a:t>
            </a:r>
          </a:p>
          <a:p>
            <a:r>
              <a:rPr lang="en-US" sz="3300" dirty="0"/>
              <a:t>Do not request the upper limit of the available pot</a:t>
            </a:r>
          </a:p>
          <a:p>
            <a:r>
              <a:rPr lang="en-US" sz="3300" dirty="0"/>
              <a:t>Remember – you need to have a match for the amount you request</a:t>
            </a:r>
          </a:p>
          <a:p>
            <a:endParaRPr lang="en-US" sz="2900" dirty="0"/>
          </a:p>
          <a:p>
            <a:pPr marL="0" indent="0">
              <a:buNone/>
            </a:pPr>
            <a:endParaRPr lang="en-US" dirty="0"/>
          </a:p>
        </p:txBody>
      </p:sp>
      <p:cxnSp>
        <p:nvCxnSpPr>
          <p:cNvPr id="9" name="Straight Connector 8">
            <a:extLst>
              <a:ext uri="{FF2B5EF4-FFF2-40B4-BE49-F238E27FC236}">
                <a16:creationId xmlns:a16="http://schemas.microsoft.com/office/drawing/2014/main" id="{E16D5239-B869-7EDF-1F1F-0F0CA57E8A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7896-6B2E-21B5-844A-1D33D66AAC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F0E0306-97A8-636C-215F-3F0F862EC87B}"/>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1021210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41BAAF-449C-D3F0-BA3C-8A550660BE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5075AC-9F2C-6F79-6379-FE48DE0A8F4F}"/>
              </a:ext>
            </a:extLst>
          </p:cNvPr>
          <p:cNvSpPr>
            <a:spLocks noGrp="1"/>
          </p:cNvSpPr>
          <p:nvPr>
            <p:ph type="title"/>
          </p:nvPr>
        </p:nvSpPr>
        <p:spPr>
          <a:xfrm>
            <a:off x="761999" y="1141712"/>
            <a:ext cx="7923815" cy="1129537"/>
          </a:xfrm>
        </p:spPr>
        <p:txBody>
          <a:bodyPr vert="horz" lIns="91440" tIns="45720" rIns="91440" bIns="45720" rtlCol="0" anchor="t">
            <a:normAutofit fontScale="90000"/>
          </a:bodyPr>
          <a:lstStyle/>
          <a:p>
            <a:r>
              <a:rPr lang="en-US" sz="4000" dirty="0"/>
              <a:t>3 to 1 Match (found in application form)</a:t>
            </a:r>
            <a:endParaRPr lang="en-US" sz="4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A8FF0593-62B9-D67A-B304-D9DE1F978F1A}"/>
              </a:ext>
            </a:extLst>
          </p:cNvPr>
          <p:cNvSpPr>
            <a:spLocks noGrp="1"/>
          </p:cNvSpPr>
          <p:nvPr>
            <p:ph idx="1"/>
          </p:nvPr>
        </p:nvSpPr>
        <p:spPr>
          <a:xfrm>
            <a:off x="784606" y="2009763"/>
            <a:ext cx="11156381" cy="3862717"/>
          </a:xfrm>
        </p:spPr>
        <p:txBody>
          <a:bodyPr vert="horz" lIns="91440" tIns="45720" rIns="91440" bIns="45720" rtlCol="0" anchor="t">
            <a:normAutofit fontScale="77500" lnSpcReduction="20000"/>
          </a:bodyPr>
          <a:lstStyle/>
          <a:p>
            <a:r>
              <a:rPr lang="en-US" sz="3600" dirty="0"/>
              <a:t>When applying you are required to show you have some level of capital</a:t>
            </a:r>
          </a:p>
          <a:p>
            <a:pPr marL="0" indent="0">
              <a:buNone/>
            </a:pPr>
            <a:endParaRPr lang="en-US" sz="3600" dirty="0"/>
          </a:p>
          <a:p>
            <a:pPr lvl="0"/>
            <a:r>
              <a:rPr lang="en-US" sz="3600" dirty="0"/>
              <a:t>All awards require a </a:t>
            </a:r>
            <a:r>
              <a:rPr lang="en-US" sz="3600" b="1" dirty="0"/>
              <a:t>3:1 funding match</a:t>
            </a:r>
            <a:r>
              <a:rPr lang="en-US" sz="3600" dirty="0"/>
              <a:t>. For example, to receive a $90,000 grant, a finalist must have secured $30,000 from other sources.</a:t>
            </a:r>
          </a:p>
          <a:p>
            <a:pPr marL="0" indent="0">
              <a:buNone/>
            </a:pPr>
            <a:endParaRPr lang="en-US" sz="3600" dirty="0"/>
          </a:p>
          <a:p>
            <a:r>
              <a:rPr lang="en-US" sz="3600" dirty="0"/>
              <a:t>Match should be specific to this project</a:t>
            </a:r>
          </a:p>
          <a:p>
            <a:pPr marL="0" indent="0">
              <a:buNone/>
            </a:pPr>
            <a:endParaRPr lang="en-US" sz="3600" dirty="0"/>
          </a:p>
          <a:p>
            <a:r>
              <a:rPr lang="en-US" sz="3600" dirty="0"/>
              <a:t>Other grants can be used for your match</a:t>
            </a:r>
          </a:p>
          <a:p>
            <a:endParaRPr lang="en-US" sz="2900" dirty="0"/>
          </a:p>
          <a:p>
            <a:pPr marL="0" indent="0">
              <a:buNone/>
            </a:pPr>
            <a:endParaRPr lang="en-US" dirty="0"/>
          </a:p>
        </p:txBody>
      </p:sp>
      <p:cxnSp>
        <p:nvCxnSpPr>
          <p:cNvPr id="9" name="Straight Connector 8">
            <a:extLst>
              <a:ext uri="{FF2B5EF4-FFF2-40B4-BE49-F238E27FC236}">
                <a16:creationId xmlns:a16="http://schemas.microsoft.com/office/drawing/2014/main" id="{DE29F267-C850-7D2A-7A1F-F1504A860F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0C4A051-3759-FB88-4A9F-8C2E79B037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A35D6C3-8708-E3AD-F7F7-0C9DBD04EE10}"/>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339468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32060" y="362099"/>
            <a:ext cx="4311316" cy="1325563"/>
          </a:xfrm>
        </p:spPr>
        <p:txBody>
          <a:bodyPr>
            <a:normAutofit/>
          </a:bodyPr>
          <a:lstStyle/>
          <a:p>
            <a:pPr algn="ctr"/>
            <a:r>
              <a:rPr lang="en-US" sz="4000" u="sng" dirty="0">
                <a:latin typeface="+mn-lt"/>
              </a:rPr>
              <a:t>Eligible Projects</a:t>
            </a:r>
            <a:endParaRPr lang="en-US" sz="4000" u="sng" dirty="0"/>
          </a:p>
        </p:txBody>
      </p:sp>
      <p:sp>
        <p:nvSpPr>
          <p:cNvPr id="11" name="Content Placeholder 10"/>
          <p:cNvSpPr>
            <a:spLocks noGrp="1"/>
          </p:cNvSpPr>
          <p:nvPr>
            <p:ph sz="half" idx="1"/>
          </p:nvPr>
        </p:nvSpPr>
        <p:spPr>
          <a:xfrm>
            <a:off x="761198" y="1687662"/>
            <a:ext cx="5181600" cy="4758055"/>
          </a:xfrm>
        </p:spPr>
        <p:txBody>
          <a:bodyPr>
            <a:normAutofit/>
          </a:bodyPr>
          <a:lstStyle/>
          <a:p>
            <a:pPr>
              <a:lnSpc>
                <a:spcPct val="125000"/>
              </a:lnSpc>
            </a:pPr>
            <a:r>
              <a:rPr lang="en-US" sz="2500" dirty="0"/>
              <a:t>Building infrastructure/cosmetic enhancements</a:t>
            </a:r>
          </a:p>
          <a:p>
            <a:pPr>
              <a:lnSpc>
                <a:spcPct val="125000"/>
              </a:lnSpc>
            </a:pPr>
            <a:r>
              <a:rPr lang="en-US" sz="2500" dirty="0"/>
              <a:t>Essential equipment</a:t>
            </a:r>
          </a:p>
          <a:p>
            <a:pPr>
              <a:lnSpc>
                <a:spcPct val="125000"/>
              </a:lnSpc>
            </a:pPr>
            <a:r>
              <a:rPr lang="en-US" sz="2500" dirty="0"/>
              <a:t>Rent assistance</a:t>
            </a:r>
          </a:p>
          <a:p>
            <a:pPr>
              <a:lnSpc>
                <a:spcPct val="125000"/>
              </a:lnSpc>
            </a:pPr>
            <a:r>
              <a:rPr lang="en-US" sz="2500" dirty="0"/>
              <a:t>Web site design</a:t>
            </a:r>
          </a:p>
          <a:p>
            <a:pPr>
              <a:lnSpc>
                <a:spcPct val="125000"/>
              </a:lnSpc>
            </a:pPr>
            <a:r>
              <a:rPr lang="en-US" sz="2500" dirty="0"/>
              <a:t>Market analysis assistance</a:t>
            </a:r>
          </a:p>
          <a:p>
            <a:pPr>
              <a:lnSpc>
                <a:spcPct val="125000"/>
              </a:lnSpc>
            </a:pPr>
            <a:r>
              <a:rPr lang="en-US" sz="2500" dirty="0"/>
              <a:t>Advertising assistance</a:t>
            </a:r>
          </a:p>
          <a:p>
            <a:pPr marL="0" indent="0">
              <a:buNone/>
            </a:pPr>
            <a:endParaRPr lang="en-US" sz="3400" dirty="0"/>
          </a:p>
          <a:p>
            <a:pPr marL="0" indent="0">
              <a:buNone/>
            </a:pPr>
            <a:endParaRPr lang="en-US" sz="3400" dirty="0"/>
          </a:p>
          <a:p>
            <a:pPr marL="0" indent="0">
              <a:buNone/>
            </a:pPr>
            <a:endParaRPr lang="en-US" dirty="0"/>
          </a:p>
        </p:txBody>
      </p:sp>
      <p:sp>
        <p:nvSpPr>
          <p:cNvPr id="2" name="Content Placeholder 1">
            <a:extLst>
              <a:ext uri="{FF2B5EF4-FFF2-40B4-BE49-F238E27FC236}">
                <a16:creationId xmlns:a16="http://schemas.microsoft.com/office/drawing/2014/main" id="{7AB93004-78A6-6352-6811-D522E1D66755}"/>
              </a:ext>
            </a:extLst>
          </p:cNvPr>
          <p:cNvSpPr>
            <a:spLocks noGrp="1"/>
          </p:cNvSpPr>
          <p:nvPr>
            <p:ph sz="half" idx="2"/>
          </p:nvPr>
        </p:nvSpPr>
        <p:spPr>
          <a:xfrm>
            <a:off x="6266046" y="1681991"/>
            <a:ext cx="5181600" cy="4351338"/>
          </a:xfrm>
        </p:spPr>
        <p:txBody>
          <a:bodyPr>
            <a:normAutofit/>
          </a:bodyPr>
          <a:lstStyle/>
          <a:p>
            <a:r>
              <a:rPr lang="en-US" sz="2400" dirty="0"/>
              <a:t>Payroll expenses that are not attributed to the project outlined in the application</a:t>
            </a:r>
          </a:p>
          <a:p>
            <a:r>
              <a:rPr lang="en-US" sz="2400" dirty="0"/>
              <a:t>Salaries or payments made to company ownership</a:t>
            </a:r>
          </a:p>
          <a:p>
            <a:r>
              <a:rPr lang="en-US" sz="2400" dirty="0"/>
              <a:t>The purchase of real estate</a:t>
            </a:r>
          </a:p>
          <a:p>
            <a:r>
              <a:rPr lang="en-US" sz="2400" dirty="0"/>
              <a:t>Permits or government fees</a:t>
            </a:r>
          </a:p>
          <a:p>
            <a:r>
              <a:rPr lang="en-US" sz="2400" dirty="0"/>
              <a:t>Taxes</a:t>
            </a:r>
          </a:p>
          <a:p>
            <a:r>
              <a:rPr lang="en-US" sz="2400" dirty="0"/>
              <a:t>Improvements to residential property</a:t>
            </a:r>
          </a:p>
        </p:txBody>
      </p:sp>
      <p:sp>
        <p:nvSpPr>
          <p:cNvPr id="3" name="TextBox 2">
            <a:extLst>
              <a:ext uri="{FF2B5EF4-FFF2-40B4-BE49-F238E27FC236}">
                <a16:creationId xmlns:a16="http://schemas.microsoft.com/office/drawing/2014/main" id="{1FE408F7-0D9B-9C7A-4618-DC72C549BD57}"/>
              </a:ext>
            </a:extLst>
          </p:cNvPr>
          <p:cNvSpPr txBox="1"/>
          <p:nvPr/>
        </p:nvSpPr>
        <p:spPr>
          <a:xfrm>
            <a:off x="5161548" y="365125"/>
            <a:ext cx="1010652" cy="1046440"/>
          </a:xfrm>
          <a:prstGeom prst="rect">
            <a:avLst/>
          </a:prstGeom>
          <a:noFill/>
        </p:spPr>
        <p:txBody>
          <a:bodyPr wrap="square" rtlCol="0">
            <a:spAutoFit/>
          </a:bodyPr>
          <a:lstStyle/>
          <a:p>
            <a:endParaRPr lang="en-US" dirty="0"/>
          </a:p>
          <a:p>
            <a:r>
              <a:rPr lang="en-US" sz="4400" dirty="0"/>
              <a:t>vs. </a:t>
            </a:r>
          </a:p>
        </p:txBody>
      </p:sp>
      <p:sp>
        <p:nvSpPr>
          <p:cNvPr id="4" name="TextBox 3">
            <a:extLst>
              <a:ext uri="{FF2B5EF4-FFF2-40B4-BE49-F238E27FC236}">
                <a16:creationId xmlns:a16="http://schemas.microsoft.com/office/drawing/2014/main" id="{688980E8-FD0F-139F-B3F9-8851578D999B}"/>
              </a:ext>
            </a:extLst>
          </p:cNvPr>
          <p:cNvSpPr txBox="1"/>
          <p:nvPr/>
        </p:nvSpPr>
        <p:spPr>
          <a:xfrm>
            <a:off x="6266046" y="622741"/>
            <a:ext cx="5293894" cy="707886"/>
          </a:xfrm>
          <a:prstGeom prst="rect">
            <a:avLst/>
          </a:prstGeom>
          <a:noFill/>
        </p:spPr>
        <p:txBody>
          <a:bodyPr wrap="square" lIns="91440" tIns="45720" rIns="91440" bIns="45720" rtlCol="0" anchor="t">
            <a:spAutoFit/>
          </a:bodyPr>
          <a:lstStyle/>
          <a:p>
            <a:r>
              <a:rPr lang="en-US" sz="4000" u="sng" dirty="0"/>
              <a:t>Ineligible Projects</a:t>
            </a:r>
          </a:p>
        </p:txBody>
      </p:sp>
      <p:pic>
        <p:nvPicPr>
          <p:cNvPr id="5" name="Picture 4">
            <a:extLst>
              <a:ext uri="{FF2B5EF4-FFF2-40B4-BE49-F238E27FC236}">
                <a16:creationId xmlns:a16="http://schemas.microsoft.com/office/drawing/2014/main" id="{98A4D514-B5CB-3895-9D62-7D78E536CCE8}"/>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912763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65F708-7365-9BCC-1884-5435DEBBB5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9BEBA-D8EC-1ED5-13A7-D67F15EA1F8F}"/>
              </a:ext>
            </a:extLst>
          </p:cNvPr>
          <p:cNvSpPr>
            <a:spLocks noGrp="1"/>
          </p:cNvSpPr>
          <p:nvPr>
            <p:ph type="title"/>
          </p:nvPr>
        </p:nvSpPr>
        <p:spPr>
          <a:xfrm>
            <a:off x="782319" y="306377"/>
            <a:ext cx="7923815" cy="1129537"/>
          </a:xfrm>
        </p:spPr>
        <p:txBody>
          <a:bodyPr vert="horz" lIns="91440" tIns="45720" rIns="91440" bIns="45720" rtlCol="0" anchor="t">
            <a:normAutofit/>
          </a:bodyPr>
          <a:lstStyle/>
          <a:p>
            <a:r>
              <a:rPr lang="en-US" sz="4000" kern="1200" dirty="0">
                <a:solidFill>
                  <a:schemeClr val="tx1"/>
                </a:solidFill>
                <a:latin typeface="+mj-lt"/>
                <a:ea typeface="+mj-ea"/>
                <a:cs typeface="+mj-cs"/>
              </a:rPr>
              <a:t>Additional Points on the application</a:t>
            </a:r>
          </a:p>
        </p:txBody>
      </p:sp>
      <p:cxnSp>
        <p:nvCxnSpPr>
          <p:cNvPr id="9" name="Straight Connector 8">
            <a:extLst>
              <a:ext uri="{FF2B5EF4-FFF2-40B4-BE49-F238E27FC236}">
                <a16:creationId xmlns:a16="http://schemas.microsoft.com/office/drawing/2014/main" id="{ECF051D5-6B97-65F8-E0EA-F25D4786BE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6FE3A0C-02EE-BDA5-B68C-0C1FFEC6B9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2827A64-D09C-B19B-A2AC-3D9295ECAE59}"/>
              </a:ext>
            </a:extLst>
          </p:cNvPr>
          <p:cNvPicPr>
            <a:picLocks noChangeAspect="1"/>
          </p:cNvPicPr>
          <p:nvPr/>
        </p:nvPicPr>
        <p:blipFill>
          <a:blip r:embed="rId3"/>
          <a:srcRect/>
          <a:stretch/>
        </p:blipFill>
        <p:spPr>
          <a:xfrm>
            <a:off x="10480561" y="5993027"/>
            <a:ext cx="1358226" cy="548331"/>
          </a:xfrm>
          <a:prstGeom prst="rect">
            <a:avLst/>
          </a:prstGeom>
        </p:spPr>
      </p:pic>
      <p:pic>
        <p:nvPicPr>
          <p:cNvPr id="5" name="Picture 4">
            <a:extLst>
              <a:ext uri="{FF2B5EF4-FFF2-40B4-BE49-F238E27FC236}">
                <a16:creationId xmlns:a16="http://schemas.microsoft.com/office/drawing/2014/main" id="{75A64F3E-B788-B596-9E63-B3B7C56E2203}"/>
              </a:ext>
            </a:extLst>
          </p:cNvPr>
          <p:cNvPicPr>
            <a:picLocks noChangeAspect="1"/>
          </p:cNvPicPr>
          <p:nvPr/>
        </p:nvPicPr>
        <p:blipFill>
          <a:blip r:embed="rId4"/>
          <a:stretch>
            <a:fillRect/>
          </a:stretch>
        </p:blipFill>
        <p:spPr>
          <a:xfrm>
            <a:off x="214896" y="1435914"/>
            <a:ext cx="11762208" cy="4198926"/>
          </a:xfrm>
          <a:prstGeom prst="rect">
            <a:avLst/>
          </a:prstGeom>
        </p:spPr>
      </p:pic>
    </p:spTree>
    <p:extLst>
      <p:ext uri="{BB962C8B-B14F-4D97-AF65-F5344CB8AC3E}">
        <p14:creationId xmlns:p14="http://schemas.microsoft.com/office/powerpoint/2010/main" val="66725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56D66A0-70B4-476B-3C56-FB95F7C5DECE}"/>
              </a:ext>
            </a:extLst>
          </p:cNvPr>
          <p:cNvPicPr>
            <a:picLocks noGrp="1" noChangeAspect="1"/>
          </p:cNvPicPr>
          <p:nvPr>
            <p:ph idx="1"/>
          </p:nvPr>
        </p:nvPicPr>
        <p:blipFill>
          <a:blip r:embed="rId2"/>
          <a:stretch>
            <a:fillRect/>
          </a:stretch>
        </p:blipFill>
        <p:spPr>
          <a:xfrm>
            <a:off x="-284206" y="-101945"/>
            <a:ext cx="7061887" cy="7236170"/>
          </a:xfrm>
          <a:prstGeom prst="rect">
            <a:avLst/>
          </a:prstGeom>
        </p:spPr>
      </p:pic>
      <p:sp>
        <p:nvSpPr>
          <p:cNvPr id="6" name="Title 1">
            <a:extLst>
              <a:ext uri="{FF2B5EF4-FFF2-40B4-BE49-F238E27FC236}">
                <a16:creationId xmlns:a16="http://schemas.microsoft.com/office/drawing/2014/main" id="{1300184D-B98B-20DB-058A-57B38F19BE3E}"/>
              </a:ext>
            </a:extLst>
          </p:cNvPr>
          <p:cNvSpPr>
            <a:spLocks noGrp="1"/>
          </p:cNvSpPr>
          <p:nvPr>
            <p:ph type="title"/>
          </p:nvPr>
        </p:nvSpPr>
        <p:spPr>
          <a:xfrm>
            <a:off x="792347" y="1979502"/>
            <a:ext cx="4286693" cy="1325563"/>
          </a:xfrm>
        </p:spPr>
        <p:txBody>
          <a:bodyPr>
            <a:noAutofit/>
          </a:bodyPr>
          <a:lstStyle/>
          <a:p>
            <a:pPr algn="ctr">
              <a:lnSpc>
                <a:spcPct val="100000"/>
              </a:lnSpc>
            </a:pPr>
            <a:r>
              <a:rPr lang="en-US" sz="5400" dirty="0">
                <a:solidFill>
                  <a:schemeClr val="bg1"/>
                </a:solidFill>
              </a:rPr>
              <a:t>Presenters </a:t>
            </a:r>
          </a:p>
        </p:txBody>
      </p:sp>
      <p:sp>
        <p:nvSpPr>
          <p:cNvPr id="9" name="TextBox 8">
            <a:extLst>
              <a:ext uri="{FF2B5EF4-FFF2-40B4-BE49-F238E27FC236}">
                <a16:creationId xmlns:a16="http://schemas.microsoft.com/office/drawing/2014/main" id="{C0D5A996-1353-89D9-FDDF-AECE314A359E}"/>
              </a:ext>
            </a:extLst>
          </p:cNvPr>
          <p:cNvSpPr txBox="1"/>
          <p:nvPr/>
        </p:nvSpPr>
        <p:spPr>
          <a:xfrm>
            <a:off x="6980240" y="316642"/>
            <a:ext cx="5051587" cy="5632311"/>
          </a:xfrm>
          <a:prstGeom prst="rect">
            <a:avLst/>
          </a:prstGeom>
          <a:noFill/>
        </p:spPr>
        <p:txBody>
          <a:bodyPr wrap="square" rtlCol="0">
            <a:spAutoFit/>
          </a:bodyPr>
          <a:lstStyle/>
          <a:p>
            <a:r>
              <a:rPr lang="en-US" sz="2400" b="1" dirty="0"/>
              <a:t>Welcome </a:t>
            </a:r>
          </a:p>
          <a:p>
            <a:r>
              <a:rPr lang="en-US" sz="2400" dirty="0"/>
              <a:t>Andrea Wojcik, Sr. Communications Manager</a:t>
            </a:r>
          </a:p>
          <a:p>
            <a:endParaRPr lang="en-US" sz="2400" dirty="0"/>
          </a:p>
          <a:p>
            <a:r>
              <a:rPr lang="en-US" sz="2400" b="1" dirty="0"/>
              <a:t>EDGE Application</a:t>
            </a:r>
          </a:p>
          <a:p>
            <a:r>
              <a:rPr lang="en-US" sz="2400" dirty="0"/>
              <a:t>Jory Moore, Business Finance Director</a:t>
            </a:r>
          </a:p>
          <a:p>
            <a:endParaRPr lang="en-US" sz="2400" dirty="0"/>
          </a:p>
          <a:p>
            <a:r>
              <a:rPr lang="en-US" sz="2400" b="1" dirty="0"/>
              <a:t>Filling Out Your Proposal Template</a:t>
            </a:r>
            <a:endParaRPr lang="en-US" sz="2400" dirty="0"/>
          </a:p>
          <a:p>
            <a:r>
              <a:rPr lang="en-US" sz="2400" dirty="0"/>
              <a:t>Anastasia Jackson and Gemini Cornish,</a:t>
            </a:r>
          </a:p>
          <a:p>
            <a:r>
              <a:rPr lang="en-US" sz="2400" dirty="0"/>
              <a:t>DSB Regional Business Managers</a:t>
            </a:r>
          </a:p>
          <a:p>
            <a:endParaRPr lang="en-US" sz="2400" dirty="0"/>
          </a:p>
          <a:p>
            <a:r>
              <a:rPr lang="en-US" sz="2400" b="1" dirty="0"/>
              <a:t>Additional Tips and Resources </a:t>
            </a:r>
          </a:p>
          <a:p>
            <a:r>
              <a:rPr lang="en-US" sz="2400" dirty="0"/>
              <a:t>Andrea Wojcik</a:t>
            </a:r>
          </a:p>
          <a:p>
            <a:endParaRPr lang="en-US" sz="2400" dirty="0"/>
          </a:p>
          <a:p>
            <a:r>
              <a:rPr lang="en-US" sz="2400" b="1" dirty="0"/>
              <a:t>Q &amp; A </a:t>
            </a:r>
          </a:p>
        </p:txBody>
      </p:sp>
      <p:pic>
        <p:nvPicPr>
          <p:cNvPr id="11" name="Picture 10">
            <a:extLst>
              <a:ext uri="{FF2B5EF4-FFF2-40B4-BE49-F238E27FC236}">
                <a16:creationId xmlns:a16="http://schemas.microsoft.com/office/drawing/2014/main" id="{0AD2CD09-15CF-59DA-2A49-DB1BD4B2C690}"/>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24585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008E1DF-149A-147E-D2A1-239C6A9245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65FCE-B26E-4EFE-5412-0F098E9C4874}"/>
              </a:ext>
            </a:extLst>
          </p:cNvPr>
          <p:cNvSpPr>
            <a:spLocks noGrp="1"/>
          </p:cNvSpPr>
          <p:nvPr>
            <p:ph type="title"/>
          </p:nvPr>
        </p:nvSpPr>
        <p:spPr>
          <a:xfrm>
            <a:off x="782319" y="306377"/>
            <a:ext cx="7923815" cy="1129537"/>
          </a:xfrm>
        </p:spPr>
        <p:txBody>
          <a:bodyPr vert="horz" lIns="91440" tIns="45720" rIns="91440" bIns="45720" rtlCol="0" anchor="t">
            <a:normAutofit/>
          </a:bodyPr>
          <a:lstStyle/>
          <a:p>
            <a:r>
              <a:rPr lang="en-US" sz="4000" dirty="0"/>
              <a:t>Governor’s Industry Of Interest</a:t>
            </a:r>
            <a:endParaRPr lang="en-US" sz="4000" kern="1200" dirty="0">
              <a:solidFill>
                <a:schemeClr val="tx1"/>
              </a:solidFill>
              <a:latin typeface="+mj-lt"/>
              <a:ea typeface="+mj-ea"/>
              <a:cs typeface="+mj-cs"/>
            </a:endParaRPr>
          </a:p>
        </p:txBody>
      </p:sp>
      <p:cxnSp>
        <p:nvCxnSpPr>
          <p:cNvPr id="9" name="Straight Connector 8">
            <a:extLst>
              <a:ext uri="{FF2B5EF4-FFF2-40B4-BE49-F238E27FC236}">
                <a16:creationId xmlns:a16="http://schemas.microsoft.com/office/drawing/2014/main" id="{D7929C02-C324-B8B9-1F01-3BE8C300A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7A812C-0416-EE43-6FEC-826B969610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892CFC3-E098-10DA-02CB-B71B643B6294}"/>
              </a:ext>
            </a:extLst>
          </p:cNvPr>
          <p:cNvPicPr>
            <a:picLocks noChangeAspect="1"/>
          </p:cNvPicPr>
          <p:nvPr/>
        </p:nvPicPr>
        <p:blipFill>
          <a:blip r:embed="rId3"/>
          <a:srcRect/>
          <a:stretch/>
        </p:blipFill>
        <p:spPr>
          <a:xfrm>
            <a:off x="10480561" y="5993027"/>
            <a:ext cx="1358226" cy="548331"/>
          </a:xfrm>
          <a:prstGeom prst="rect">
            <a:avLst/>
          </a:prstGeom>
        </p:spPr>
      </p:pic>
      <p:sp>
        <p:nvSpPr>
          <p:cNvPr id="4" name="TextBox 3">
            <a:extLst>
              <a:ext uri="{FF2B5EF4-FFF2-40B4-BE49-F238E27FC236}">
                <a16:creationId xmlns:a16="http://schemas.microsoft.com/office/drawing/2014/main" id="{89EE5F32-21AF-E127-924F-DC2048B7B533}"/>
              </a:ext>
            </a:extLst>
          </p:cNvPr>
          <p:cNvSpPr txBox="1"/>
          <p:nvPr/>
        </p:nvSpPr>
        <p:spPr>
          <a:xfrm>
            <a:off x="581682" y="964878"/>
            <a:ext cx="10721421" cy="4524315"/>
          </a:xfrm>
          <a:prstGeom prst="rect">
            <a:avLst/>
          </a:prstGeom>
          <a:noFill/>
        </p:spPr>
        <p:txBody>
          <a:bodyPr wrap="square">
            <a:spAutoFit/>
          </a:bodyPr>
          <a:lstStyle/>
          <a:p>
            <a:r>
              <a:rPr lang="en-US" sz="2100" u="sng" dirty="0"/>
              <a:t> Fintech</a:t>
            </a:r>
          </a:p>
          <a:p>
            <a:r>
              <a:rPr lang="en-US" sz="2100" dirty="0"/>
              <a:t>This sector aims to increase efficiency, accessibility, and convenience in financial transactions and services. </a:t>
            </a:r>
          </a:p>
          <a:p>
            <a:pPr marL="342900" indent="-342900">
              <a:buFont typeface="Arial" panose="020B0604020202020204" pitchFamily="34" charset="0"/>
              <a:buChar char="•"/>
            </a:pPr>
            <a:r>
              <a:rPr lang="en-US" sz="2100" dirty="0"/>
              <a:t>Payment processing, peer-to-peer lending, robo-advisors and block chain technology, etc.</a:t>
            </a:r>
          </a:p>
          <a:p>
            <a:endParaRPr lang="en-US" sz="2100" dirty="0"/>
          </a:p>
          <a:p>
            <a:r>
              <a:rPr lang="en-US" sz="2100" u="sng" dirty="0"/>
              <a:t> Bio Pharmaceutical Manufacturing</a:t>
            </a:r>
          </a:p>
          <a:p>
            <a:r>
              <a:rPr lang="en-US" sz="2100" dirty="0"/>
              <a:t>Develops manufacturing of pharmaceuticals can lead to job creation in high skill sectors, increased exports and improved public health, reducing long term healthcare costs.</a:t>
            </a:r>
          </a:p>
          <a:p>
            <a:pPr marL="342900" indent="-342900">
              <a:buFont typeface="Arial" panose="020B0604020202020204" pitchFamily="34" charset="0"/>
              <a:buChar char="•"/>
            </a:pPr>
            <a:r>
              <a:rPr lang="en-US" sz="2100" dirty="0"/>
              <a:t>Vaccine production, biotechnology firms, generic drug manufacturing, etc.</a:t>
            </a:r>
          </a:p>
          <a:p>
            <a:endParaRPr lang="en-US" sz="2100" dirty="0"/>
          </a:p>
          <a:p>
            <a:r>
              <a:rPr lang="en-US" sz="2100" u="sng" dirty="0"/>
              <a:t> Agriculture</a:t>
            </a:r>
          </a:p>
          <a:p>
            <a:pPr marL="342900" indent="-342900">
              <a:buFont typeface="Arial" panose="020B0604020202020204" pitchFamily="34" charset="0"/>
              <a:buChar char="•"/>
            </a:pPr>
            <a:r>
              <a:rPr lang="en-US" sz="2100" dirty="0"/>
              <a:t>Organic farming, precision agriculture, agribusiness supply chains, etc.</a:t>
            </a:r>
          </a:p>
          <a:p>
            <a:endParaRPr lang="en-US" dirty="0"/>
          </a:p>
          <a:p>
            <a:r>
              <a:rPr lang="en-US" dirty="0"/>
              <a:t> </a:t>
            </a:r>
          </a:p>
        </p:txBody>
      </p:sp>
    </p:spTree>
    <p:extLst>
      <p:ext uri="{BB962C8B-B14F-4D97-AF65-F5344CB8AC3E}">
        <p14:creationId xmlns:p14="http://schemas.microsoft.com/office/powerpoint/2010/main" val="245430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9D7D21-458F-C75A-1D8F-72CC6373D0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3CB602-6365-33DE-3860-5D703D50D3A6}"/>
              </a:ext>
            </a:extLst>
          </p:cNvPr>
          <p:cNvSpPr>
            <a:spLocks noGrp="1"/>
          </p:cNvSpPr>
          <p:nvPr>
            <p:ph type="title"/>
          </p:nvPr>
        </p:nvSpPr>
        <p:spPr>
          <a:xfrm>
            <a:off x="782319" y="306377"/>
            <a:ext cx="7923815" cy="1129537"/>
          </a:xfrm>
        </p:spPr>
        <p:txBody>
          <a:bodyPr vert="horz" lIns="91440" tIns="45720" rIns="91440" bIns="45720" rtlCol="0" anchor="t">
            <a:normAutofit/>
          </a:bodyPr>
          <a:lstStyle/>
          <a:p>
            <a:r>
              <a:rPr lang="en-US" sz="4000" dirty="0"/>
              <a:t>Governor’s Industry Of Interest</a:t>
            </a:r>
            <a:endParaRPr lang="en-US" sz="4000" kern="1200" dirty="0">
              <a:solidFill>
                <a:schemeClr val="tx1"/>
              </a:solidFill>
              <a:latin typeface="+mj-lt"/>
              <a:ea typeface="+mj-ea"/>
              <a:cs typeface="+mj-cs"/>
            </a:endParaRPr>
          </a:p>
        </p:txBody>
      </p:sp>
      <p:cxnSp>
        <p:nvCxnSpPr>
          <p:cNvPr id="9" name="Straight Connector 8">
            <a:extLst>
              <a:ext uri="{FF2B5EF4-FFF2-40B4-BE49-F238E27FC236}">
                <a16:creationId xmlns:a16="http://schemas.microsoft.com/office/drawing/2014/main" id="{A73563B2-0F96-239D-F820-B7EE5F6B34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150CD09-1639-B092-29E2-593932564C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B30C4A1-D0AC-1992-22AC-75C936237E5A}"/>
              </a:ext>
            </a:extLst>
          </p:cNvPr>
          <p:cNvPicPr>
            <a:picLocks noChangeAspect="1"/>
          </p:cNvPicPr>
          <p:nvPr/>
        </p:nvPicPr>
        <p:blipFill>
          <a:blip r:embed="rId3"/>
          <a:srcRect/>
          <a:stretch/>
        </p:blipFill>
        <p:spPr>
          <a:xfrm>
            <a:off x="10480561" y="5993027"/>
            <a:ext cx="1358226" cy="548331"/>
          </a:xfrm>
          <a:prstGeom prst="rect">
            <a:avLst/>
          </a:prstGeom>
        </p:spPr>
      </p:pic>
      <p:sp>
        <p:nvSpPr>
          <p:cNvPr id="4" name="TextBox 3">
            <a:extLst>
              <a:ext uri="{FF2B5EF4-FFF2-40B4-BE49-F238E27FC236}">
                <a16:creationId xmlns:a16="http://schemas.microsoft.com/office/drawing/2014/main" id="{00FAD079-AED1-9E85-B40D-921F4AA40B30}"/>
              </a:ext>
            </a:extLst>
          </p:cNvPr>
          <p:cNvSpPr txBox="1"/>
          <p:nvPr/>
        </p:nvSpPr>
        <p:spPr>
          <a:xfrm>
            <a:off x="626632" y="1030430"/>
            <a:ext cx="10983686" cy="5016758"/>
          </a:xfrm>
          <a:prstGeom prst="rect">
            <a:avLst/>
          </a:prstGeom>
          <a:noFill/>
        </p:spPr>
        <p:txBody>
          <a:bodyPr wrap="square">
            <a:spAutoFit/>
          </a:bodyPr>
          <a:lstStyle/>
          <a:p>
            <a:r>
              <a:rPr lang="en-US" sz="2400" u="sng" dirty="0"/>
              <a:t>Blue Tech</a:t>
            </a:r>
          </a:p>
          <a:p>
            <a:r>
              <a:rPr lang="en-US" sz="2400" dirty="0"/>
              <a:t>Blue tech is framed as technology used to understand, explore, and manage the marine environment, with tools such as autonomous surface vessels, underwater robotics, geospatial mapping, sensor networks. Promotes sustainable practices and increases coastal community revenues.</a:t>
            </a:r>
          </a:p>
          <a:p>
            <a:pPr marL="342900" indent="-342900">
              <a:buFont typeface="Arial" panose="020B0604020202020204" pitchFamily="34" charset="0"/>
              <a:buChar char="•"/>
            </a:pPr>
            <a:r>
              <a:rPr lang="en-US" sz="2400" dirty="0"/>
              <a:t>Aquaculture technology, marine renewable energy ( tidal and wave energy), oceanographic research , etc.</a:t>
            </a:r>
          </a:p>
          <a:p>
            <a:endParaRPr lang="en-US" sz="2400" dirty="0"/>
          </a:p>
          <a:p>
            <a:r>
              <a:rPr lang="en-US" sz="2400" u="sng" dirty="0"/>
              <a:t>Tourism</a:t>
            </a:r>
          </a:p>
          <a:p>
            <a:pPr marL="342900" indent="-342900">
              <a:buFont typeface="Arial" panose="020B0604020202020204" pitchFamily="34" charset="0"/>
              <a:buChar char="•"/>
            </a:pPr>
            <a:r>
              <a:rPr lang="en-US" sz="2400" dirty="0"/>
              <a:t>Accommodations, Transportation (bus, car rental etc.), Attractions, Restaurants, </a:t>
            </a:r>
            <a:br>
              <a:rPr lang="en-US" sz="2400" dirty="0"/>
            </a:br>
            <a:endParaRPr lang="en-US" sz="2400" dirty="0"/>
          </a:p>
          <a:p>
            <a:endParaRPr lang="en-US" sz="2000" dirty="0"/>
          </a:p>
          <a:p>
            <a:endParaRPr lang="en-US" dirty="0"/>
          </a:p>
          <a:p>
            <a:r>
              <a:rPr lang="en-US" dirty="0"/>
              <a:t> </a:t>
            </a:r>
          </a:p>
        </p:txBody>
      </p:sp>
    </p:spTree>
    <p:extLst>
      <p:ext uri="{BB962C8B-B14F-4D97-AF65-F5344CB8AC3E}">
        <p14:creationId xmlns:p14="http://schemas.microsoft.com/office/powerpoint/2010/main" val="4098553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FB5E64-FB6A-CB56-E69E-1FD08A7C3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85E3E1-DF46-7248-5ED9-7D4CCCB19E8B}"/>
              </a:ext>
            </a:extLst>
          </p:cNvPr>
          <p:cNvSpPr>
            <a:spLocks noGrp="1"/>
          </p:cNvSpPr>
          <p:nvPr>
            <p:ph type="title"/>
          </p:nvPr>
        </p:nvSpPr>
        <p:spPr>
          <a:xfrm>
            <a:off x="782319" y="306377"/>
            <a:ext cx="7923815" cy="1129537"/>
          </a:xfrm>
        </p:spPr>
        <p:txBody>
          <a:bodyPr vert="horz" lIns="91440" tIns="45720" rIns="91440" bIns="45720" rtlCol="0" anchor="t">
            <a:normAutofit/>
          </a:bodyPr>
          <a:lstStyle/>
          <a:p>
            <a:r>
              <a:rPr lang="en-US" sz="4000" dirty="0"/>
              <a:t>Governor’s Industry Of Interest</a:t>
            </a:r>
            <a:endParaRPr lang="en-US" sz="4000" kern="1200" dirty="0">
              <a:solidFill>
                <a:schemeClr val="tx1"/>
              </a:solidFill>
              <a:latin typeface="+mj-lt"/>
              <a:ea typeface="+mj-ea"/>
              <a:cs typeface="+mj-cs"/>
            </a:endParaRPr>
          </a:p>
        </p:txBody>
      </p:sp>
      <p:cxnSp>
        <p:nvCxnSpPr>
          <p:cNvPr id="9" name="Straight Connector 8">
            <a:extLst>
              <a:ext uri="{FF2B5EF4-FFF2-40B4-BE49-F238E27FC236}">
                <a16:creationId xmlns:a16="http://schemas.microsoft.com/office/drawing/2014/main" id="{0AA8D7D1-20DF-7183-F633-1F4EEDE381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9E203F-AE40-CFA2-6AC7-9D7FB88406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3CD68D5-A481-1F52-40A3-8A535B4DC691}"/>
              </a:ext>
            </a:extLst>
          </p:cNvPr>
          <p:cNvPicPr>
            <a:picLocks noChangeAspect="1"/>
          </p:cNvPicPr>
          <p:nvPr/>
        </p:nvPicPr>
        <p:blipFill>
          <a:blip r:embed="rId3"/>
          <a:srcRect/>
          <a:stretch/>
        </p:blipFill>
        <p:spPr>
          <a:xfrm>
            <a:off x="10480561" y="5993027"/>
            <a:ext cx="1358226" cy="548331"/>
          </a:xfrm>
          <a:prstGeom prst="rect">
            <a:avLst/>
          </a:prstGeom>
        </p:spPr>
      </p:pic>
      <p:sp>
        <p:nvSpPr>
          <p:cNvPr id="4" name="TextBox 3">
            <a:extLst>
              <a:ext uri="{FF2B5EF4-FFF2-40B4-BE49-F238E27FC236}">
                <a16:creationId xmlns:a16="http://schemas.microsoft.com/office/drawing/2014/main" id="{4889BF92-575B-352B-5224-0B25AFD55DA0}"/>
              </a:ext>
            </a:extLst>
          </p:cNvPr>
          <p:cNvSpPr txBox="1"/>
          <p:nvPr/>
        </p:nvSpPr>
        <p:spPr>
          <a:xfrm>
            <a:off x="626632" y="1030430"/>
            <a:ext cx="10983686" cy="4339650"/>
          </a:xfrm>
          <a:prstGeom prst="rect">
            <a:avLst/>
          </a:prstGeom>
          <a:noFill/>
        </p:spPr>
        <p:txBody>
          <a:bodyPr wrap="square">
            <a:spAutoFit/>
          </a:bodyPr>
          <a:lstStyle/>
          <a:p>
            <a:r>
              <a:rPr lang="en-US" sz="2400" u="sng" dirty="0"/>
              <a:t>Recreation</a:t>
            </a:r>
          </a:p>
          <a:p>
            <a:r>
              <a:rPr lang="en-US" sz="2400" dirty="0"/>
              <a:t>Recreational facilities and services that can improve community health and wellness while generating revenue.</a:t>
            </a:r>
          </a:p>
          <a:p>
            <a:pPr marL="342900" indent="-342900">
              <a:buFont typeface="Arial" panose="020B0604020202020204" pitchFamily="34" charset="0"/>
              <a:buChar char="•"/>
            </a:pPr>
            <a:r>
              <a:rPr lang="en-US" sz="2400" dirty="0"/>
              <a:t>Fitness centers, outdoor adventure services, gyms, outdoor adventure services (hiking, kayaking, biking) etc.</a:t>
            </a:r>
            <a:br>
              <a:rPr lang="en-US" sz="2400" dirty="0"/>
            </a:br>
            <a:endParaRPr lang="en-US" sz="2400" dirty="0"/>
          </a:p>
          <a:p>
            <a:r>
              <a:rPr lang="en-US" sz="2400" u="sng" dirty="0"/>
              <a:t>Entertainment </a:t>
            </a:r>
          </a:p>
          <a:p>
            <a:pPr marL="342900" indent="-342900">
              <a:buFont typeface="Arial" panose="020B0604020202020204" pitchFamily="34" charset="0"/>
              <a:buChar char="•"/>
            </a:pPr>
            <a:r>
              <a:rPr lang="en-US" sz="2400" dirty="0"/>
              <a:t>Theatrical productions, media, film, music, producers, performing arts ,art exhibits, and other creative endeavors that are central to Delaware's vibrant arts community.</a:t>
            </a:r>
          </a:p>
          <a:p>
            <a:endParaRPr lang="en-US" sz="2400" dirty="0"/>
          </a:p>
          <a:p>
            <a:endParaRPr lang="en-US" dirty="0"/>
          </a:p>
          <a:p>
            <a:r>
              <a:rPr lang="en-US" dirty="0"/>
              <a:t> </a:t>
            </a:r>
          </a:p>
        </p:txBody>
      </p:sp>
    </p:spTree>
    <p:extLst>
      <p:ext uri="{BB962C8B-B14F-4D97-AF65-F5344CB8AC3E}">
        <p14:creationId xmlns:p14="http://schemas.microsoft.com/office/powerpoint/2010/main" val="29477985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33B4E9-6885-D8DE-3E14-06EBB030A60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59E3AA6-9265-A859-6DD2-E9B092E62B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95EAC-D04D-8CD8-7D19-E539D0E3C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6EA5F04-9347-B5FB-FC10-A984BC645D59}"/>
              </a:ext>
            </a:extLst>
          </p:cNvPr>
          <p:cNvPicPr>
            <a:picLocks noChangeAspect="1"/>
          </p:cNvPicPr>
          <p:nvPr/>
        </p:nvPicPr>
        <p:blipFill>
          <a:blip r:embed="rId3"/>
          <a:srcRect/>
          <a:stretch/>
        </p:blipFill>
        <p:spPr>
          <a:xfrm>
            <a:off x="10480561" y="5993027"/>
            <a:ext cx="1358226" cy="548331"/>
          </a:xfrm>
          <a:prstGeom prst="rect">
            <a:avLst/>
          </a:prstGeom>
        </p:spPr>
      </p:pic>
      <p:sp>
        <p:nvSpPr>
          <p:cNvPr id="4" name="Title 3">
            <a:extLst>
              <a:ext uri="{FF2B5EF4-FFF2-40B4-BE49-F238E27FC236}">
                <a16:creationId xmlns:a16="http://schemas.microsoft.com/office/drawing/2014/main" id="{D52789A1-32BD-D6E6-28B9-1114A4915177}"/>
              </a:ext>
            </a:extLst>
          </p:cNvPr>
          <p:cNvSpPr>
            <a:spLocks noGrp="1"/>
          </p:cNvSpPr>
          <p:nvPr>
            <p:ph type="title"/>
          </p:nvPr>
        </p:nvSpPr>
        <p:spPr>
          <a:xfrm>
            <a:off x="710906" y="-148198"/>
            <a:ext cx="5958840" cy="1325563"/>
          </a:xfrm>
        </p:spPr>
        <p:txBody>
          <a:bodyPr>
            <a:normAutofit/>
          </a:bodyPr>
          <a:lstStyle/>
          <a:p>
            <a:r>
              <a:rPr lang="en-US" sz="3200" b="1" dirty="0">
                <a:latin typeface="Avenir Next LT Pro" panose="020B0504020202020204" pitchFamily="34" charset="77"/>
              </a:rPr>
              <a:t>Office of Supplier Diversity</a:t>
            </a:r>
            <a:endParaRPr lang="en-US" sz="3200" dirty="0"/>
          </a:p>
        </p:txBody>
      </p:sp>
      <p:pic>
        <p:nvPicPr>
          <p:cNvPr id="6" name="Picture 5" descr="A person smiling with arms crossed&#10;&#10;Description automatically generated">
            <a:extLst>
              <a:ext uri="{FF2B5EF4-FFF2-40B4-BE49-F238E27FC236}">
                <a16:creationId xmlns:a16="http://schemas.microsoft.com/office/drawing/2014/main" id="{7AC0DECE-A6C8-C478-5CE4-78F1641DFDBE}"/>
              </a:ext>
            </a:extLst>
          </p:cNvPr>
          <p:cNvPicPr>
            <a:picLocks noChangeAspect="1"/>
          </p:cNvPicPr>
          <p:nvPr/>
        </p:nvPicPr>
        <p:blipFill>
          <a:blip r:embed="rId4"/>
          <a:srcRect l="2257" r="2" b="2"/>
          <a:stretch/>
        </p:blipFill>
        <p:spPr>
          <a:xfrm>
            <a:off x="7486635" y="1106993"/>
            <a:ext cx="4254861" cy="4124587"/>
          </a:xfrm>
          <a:prstGeom prst="rect">
            <a:avLst/>
          </a:prstGeom>
        </p:spPr>
      </p:pic>
      <p:sp>
        <p:nvSpPr>
          <p:cNvPr id="10" name="TextBox 9">
            <a:extLst>
              <a:ext uri="{FF2B5EF4-FFF2-40B4-BE49-F238E27FC236}">
                <a16:creationId xmlns:a16="http://schemas.microsoft.com/office/drawing/2014/main" id="{9A3D8E66-7664-3813-5C12-8943A8BAE1FC}"/>
              </a:ext>
            </a:extLst>
          </p:cNvPr>
          <p:cNvSpPr txBox="1"/>
          <p:nvPr/>
        </p:nvSpPr>
        <p:spPr>
          <a:xfrm>
            <a:off x="495454" y="1177365"/>
            <a:ext cx="6096000" cy="5683607"/>
          </a:xfrm>
          <a:prstGeom prst="rect">
            <a:avLst/>
          </a:prstGeom>
          <a:noFill/>
        </p:spPr>
        <p:txBody>
          <a:bodyPr wrap="square">
            <a:spAutoFit/>
          </a:bodyPr>
          <a:lstStyle/>
          <a:p>
            <a:pPr marL="685800" lvl="1" indent="-457200">
              <a:spcBef>
                <a:spcPts val="1000"/>
              </a:spcBef>
              <a:buFont typeface="Arial" panose="020B0604020202020204" pitchFamily="34" charset="0"/>
              <a:buChar char="•"/>
            </a:pPr>
            <a:r>
              <a:rPr lang="en-US" sz="2400" dirty="0">
                <a:latin typeface="Avenir Next LT Pro" panose="020B0504020202020204" pitchFamily="34" charset="77"/>
                <a:ea typeface="+mj-ea"/>
                <a:cs typeface="+mj-cs"/>
              </a:rPr>
              <a:t>W/M/V/IBE Certification</a:t>
            </a:r>
          </a:p>
          <a:p>
            <a:pPr marL="685800" lvl="1" indent="-457200">
              <a:spcBef>
                <a:spcPts val="1000"/>
              </a:spcBef>
              <a:buFont typeface="Arial" panose="020B0604020202020204" pitchFamily="34" charset="0"/>
              <a:buChar char="•"/>
            </a:pPr>
            <a:r>
              <a:rPr lang="en-US" sz="2400" dirty="0">
                <a:latin typeface="Avenir Next LT Pro" panose="020B0504020202020204" pitchFamily="34" charset="77"/>
                <a:ea typeface="+mj-ea"/>
                <a:cs typeface="+mj-cs"/>
              </a:rPr>
              <a:t>On the application, you self-identify that you are in a certain W/M/V/IBE category. (women/minority/etc.)</a:t>
            </a:r>
          </a:p>
          <a:p>
            <a:pPr marL="685800" lvl="1" indent="-457200">
              <a:spcBef>
                <a:spcPts val="1000"/>
              </a:spcBef>
              <a:buFont typeface="Arial" panose="020B0604020202020204" pitchFamily="34" charset="0"/>
              <a:buChar char="•"/>
            </a:pPr>
            <a:r>
              <a:rPr lang="en-US" sz="2400" dirty="0">
                <a:latin typeface="Avenir Next LT Pro" panose="020B0504020202020204" pitchFamily="34" charset="77"/>
                <a:ea typeface="+mj-ea"/>
                <a:cs typeface="+mj-cs"/>
              </a:rPr>
              <a:t>Certification is not required to apply for EDGE 2.0 or to get the extra points </a:t>
            </a:r>
            <a:r>
              <a:rPr lang="en-US" sz="2400" i="1" dirty="0">
                <a:latin typeface="Avenir Next LT Pro" panose="020B0504020202020204" pitchFamily="34" charset="77"/>
                <a:ea typeface="+mj-ea"/>
                <a:cs typeface="+mj-cs"/>
              </a:rPr>
              <a:t>–</a:t>
            </a:r>
            <a:r>
              <a:rPr lang="en-US" sz="2400" dirty="0">
                <a:latin typeface="Avenir Next LT Pro" panose="020B0504020202020204" pitchFamily="34" charset="77"/>
                <a:ea typeface="+mj-ea"/>
                <a:cs typeface="+mj-cs"/>
              </a:rPr>
              <a:t> if you wish to pursue it give yourself time.</a:t>
            </a:r>
          </a:p>
          <a:p>
            <a:pPr marL="685800" lvl="1" indent="-457200">
              <a:spcBef>
                <a:spcPts val="1000"/>
              </a:spcBef>
              <a:buFont typeface="Arial" panose="020B0604020202020204" pitchFamily="34" charset="0"/>
              <a:buChar char="•"/>
            </a:pPr>
            <a:r>
              <a:rPr lang="en-US" sz="2400" dirty="0">
                <a:latin typeface="Avenir Next LT Pro" panose="020B0504020202020204" pitchFamily="34" charset="77"/>
                <a:ea typeface="+mj-ea"/>
                <a:cs typeface="+mj-cs"/>
              </a:rPr>
              <a:t>Assistance with state procurement opportunities </a:t>
            </a:r>
          </a:p>
          <a:p>
            <a:pPr marL="0" indent="0" algn="ctr">
              <a:buNone/>
            </a:pPr>
            <a:endParaRPr lang="en-US" sz="1000" b="1" dirty="0"/>
          </a:p>
          <a:p>
            <a:pPr marL="0" indent="0" algn="ctr">
              <a:buNone/>
            </a:pPr>
            <a:r>
              <a:rPr lang="en-US" sz="2400" b="1" dirty="0"/>
              <a:t>OSD Director</a:t>
            </a:r>
            <a:r>
              <a:rPr lang="en-US" sz="2400" dirty="0"/>
              <a:t> – Shavonne H. White</a:t>
            </a:r>
          </a:p>
          <a:p>
            <a:pPr marL="0" indent="0" algn="ctr">
              <a:buNone/>
            </a:pPr>
            <a:r>
              <a:rPr lang="en-US" sz="2400" dirty="0"/>
              <a:t>osd@delaware.gov</a:t>
            </a:r>
          </a:p>
          <a:p>
            <a:pPr marL="228600" lvl="1">
              <a:spcBef>
                <a:spcPts val="1000"/>
              </a:spcBef>
            </a:pPr>
            <a:r>
              <a:rPr lang="en-US" sz="2400" dirty="0">
                <a:latin typeface="Avenir Next LT Pro" panose="020B0504020202020204" pitchFamily="34" charset="77"/>
                <a:ea typeface="+mj-ea"/>
                <a:cs typeface="+mj-cs"/>
              </a:rPr>
              <a:t>		De.gov/osd</a:t>
            </a:r>
          </a:p>
        </p:txBody>
      </p:sp>
    </p:spTree>
    <p:extLst>
      <p:ext uri="{BB962C8B-B14F-4D97-AF65-F5344CB8AC3E}">
        <p14:creationId xmlns:p14="http://schemas.microsoft.com/office/powerpoint/2010/main" val="646366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5C5461-623F-862E-2E0B-5871A1A398C8}"/>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AFD8BEC-8B5D-C7A4-005B-17B871DA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EDF15A-DEEF-63A0-52BC-3A7EE7E811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9DDFF8F-E662-7598-1014-D27696F7AF3F}"/>
              </a:ext>
            </a:extLst>
          </p:cNvPr>
          <p:cNvPicPr>
            <a:picLocks noChangeAspect="1"/>
          </p:cNvPicPr>
          <p:nvPr/>
        </p:nvPicPr>
        <p:blipFill>
          <a:blip r:embed="rId3"/>
          <a:srcRect/>
          <a:stretch/>
        </p:blipFill>
        <p:spPr>
          <a:xfrm>
            <a:off x="10480561" y="5993027"/>
            <a:ext cx="1358226" cy="548331"/>
          </a:xfrm>
          <a:prstGeom prst="rect">
            <a:avLst/>
          </a:prstGeom>
        </p:spPr>
      </p:pic>
      <p:pic>
        <p:nvPicPr>
          <p:cNvPr id="5" name="Picture 4">
            <a:extLst>
              <a:ext uri="{FF2B5EF4-FFF2-40B4-BE49-F238E27FC236}">
                <a16:creationId xmlns:a16="http://schemas.microsoft.com/office/drawing/2014/main" id="{FC5C5D1D-A66E-3FE9-6B40-BA06CA0DAC99}"/>
              </a:ext>
            </a:extLst>
          </p:cNvPr>
          <p:cNvPicPr>
            <a:picLocks noChangeAspect="1"/>
          </p:cNvPicPr>
          <p:nvPr/>
        </p:nvPicPr>
        <p:blipFill rotWithShape="1">
          <a:blip r:embed="rId4"/>
          <a:srcRect l="37969" t="25500" r="38219" b="21000"/>
          <a:stretch/>
        </p:blipFill>
        <p:spPr>
          <a:xfrm>
            <a:off x="673016" y="131057"/>
            <a:ext cx="5033962" cy="6361818"/>
          </a:xfrm>
          <a:prstGeom prst="rect">
            <a:avLst/>
          </a:prstGeom>
        </p:spPr>
      </p:pic>
      <p:sp>
        <p:nvSpPr>
          <p:cNvPr id="12" name="TextBox 11">
            <a:extLst>
              <a:ext uri="{FF2B5EF4-FFF2-40B4-BE49-F238E27FC236}">
                <a16:creationId xmlns:a16="http://schemas.microsoft.com/office/drawing/2014/main" id="{FE73AFC0-ED30-240D-D019-30F8FB15AFC8}"/>
              </a:ext>
            </a:extLst>
          </p:cNvPr>
          <p:cNvSpPr txBox="1"/>
          <p:nvPr/>
        </p:nvSpPr>
        <p:spPr>
          <a:xfrm>
            <a:off x="6096000" y="1757703"/>
            <a:ext cx="5033962"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5996"/>
                </a:solidFill>
                <a:effectLst/>
                <a:uLnTx/>
                <a:uFillTx/>
                <a:latin typeface="Tahoma"/>
                <a:ea typeface="+mn-ea"/>
                <a:cs typeface="+mn-cs"/>
              </a:rPr>
              <a:t>Where can I learn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75996"/>
                </a:solidFill>
                <a:effectLst/>
                <a:uLnTx/>
                <a:uFillTx/>
                <a:latin typeface="Tahoma"/>
                <a:ea typeface="+mn-ea"/>
                <a:cs typeface="+mn-cs"/>
              </a:rPr>
              <a:t>  </a:t>
            </a:r>
            <a:r>
              <a:rPr kumimoji="0" lang="en-US" sz="3200" b="0" i="0" u="none" strike="noStrike" kern="1200" cap="none" spc="0" normalizeH="0" baseline="0" noProof="0" dirty="0">
                <a:ln>
                  <a:noFill/>
                </a:ln>
                <a:solidFill>
                  <a:srgbClr val="275996"/>
                </a:solidFill>
                <a:effectLst/>
                <a:uLnTx/>
                <a:uFillTx/>
                <a:latin typeface="Tahoma"/>
                <a:ea typeface="+mn-ea"/>
                <a:cs typeface="+mn-cs"/>
                <a:hlinkClick r:id="rId5"/>
              </a:rPr>
              <a:t>https://business.delaware.gov/opportunity-zones/</a:t>
            </a:r>
            <a:r>
              <a:rPr kumimoji="0" lang="en-US" sz="3200" b="0" i="0" u="none" strike="noStrike" kern="1200" cap="none" spc="0" normalizeH="0" baseline="0" noProof="0" dirty="0">
                <a:ln>
                  <a:noFill/>
                </a:ln>
                <a:solidFill>
                  <a:srgbClr val="275996"/>
                </a:solidFill>
                <a:effectLst/>
                <a:uLnTx/>
                <a:uFillTx/>
                <a:latin typeface="Tahoma"/>
                <a:ea typeface="+mn-ea"/>
                <a:cs typeface="+mn-cs"/>
              </a:rPr>
              <a:t> </a:t>
            </a:r>
          </a:p>
        </p:txBody>
      </p:sp>
    </p:spTree>
    <p:extLst>
      <p:ext uri="{BB962C8B-B14F-4D97-AF65-F5344CB8AC3E}">
        <p14:creationId xmlns:p14="http://schemas.microsoft.com/office/powerpoint/2010/main" val="288776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099B2A-39C2-6A60-9650-D9D6DD835173}"/>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50EDEA-1A46-BFBD-12D7-CAD929FC89D9}"/>
              </a:ext>
            </a:extLst>
          </p:cNvPr>
          <p:cNvSpPr>
            <a:spLocks noGrp="1"/>
          </p:cNvSpPr>
          <p:nvPr>
            <p:ph type="title"/>
          </p:nvPr>
        </p:nvSpPr>
        <p:spPr>
          <a:xfrm>
            <a:off x="402336" y="661901"/>
            <a:ext cx="3255095" cy="1616696"/>
          </a:xfrm>
        </p:spPr>
        <p:txBody>
          <a:bodyPr vert="horz" lIns="91440" tIns="45720" rIns="91440" bIns="45720" rtlCol="0" anchor="b">
            <a:normAutofit/>
          </a:bodyPr>
          <a:lstStyle/>
          <a:p>
            <a:r>
              <a:rPr lang="en-US" sz="5400" dirty="0"/>
              <a:t>Resources</a:t>
            </a:r>
            <a:endParaRPr lang="en-US" sz="5400" kern="1200" dirty="0">
              <a:latin typeface="+mj-lt"/>
              <a:ea typeface="+mj-ea"/>
              <a:cs typeface="+mj-cs"/>
            </a:endParaRPr>
          </a:p>
        </p:txBody>
      </p:sp>
      <p:sp>
        <p:nvSpPr>
          <p:cNvPr id="1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518638-1ACF-3C56-6156-BADFADDED208}"/>
              </a:ext>
            </a:extLst>
          </p:cNvPr>
          <p:cNvSpPr>
            <a:spLocks noGrp="1"/>
          </p:cNvSpPr>
          <p:nvPr>
            <p:ph idx="1"/>
          </p:nvPr>
        </p:nvSpPr>
        <p:spPr>
          <a:xfrm>
            <a:off x="315468" y="2982474"/>
            <a:ext cx="3580770" cy="3005763"/>
          </a:xfrm>
        </p:spPr>
        <p:txBody>
          <a:bodyPr vert="horz" lIns="91440" tIns="45720" rIns="91440" bIns="45720" rtlCol="0" anchor="t">
            <a:normAutofit/>
          </a:bodyPr>
          <a:lstStyle/>
          <a:p>
            <a:pPr marL="0" indent="0">
              <a:buNone/>
            </a:pPr>
            <a:r>
              <a:rPr lang="en-US" sz="2200" dirty="0"/>
              <a:t>Use SizeUp Delaware for market sizing and information on competition  </a:t>
            </a:r>
            <a:r>
              <a:rPr lang="en-US" sz="2200" dirty="0">
                <a:hlinkClick r:id="rId3"/>
              </a:rPr>
              <a:t>https://delaware.sizeup.com/</a:t>
            </a:r>
            <a:r>
              <a:rPr lang="en-US" sz="2200" dirty="0"/>
              <a:t>  </a:t>
            </a:r>
          </a:p>
          <a:p>
            <a:pPr marL="0" indent="0">
              <a:buNone/>
            </a:pPr>
            <a:endParaRPr lang="en-US" sz="2200" dirty="0"/>
          </a:p>
        </p:txBody>
      </p:sp>
      <p:pic>
        <p:nvPicPr>
          <p:cNvPr id="5" name="Picture 4">
            <a:extLst>
              <a:ext uri="{FF2B5EF4-FFF2-40B4-BE49-F238E27FC236}">
                <a16:creationId xmlns:a16="http://schemas.microsoft.com/office/drawing/2014/main" id="{86493508-0EFE-2758-F900-2889F03CB859}"/>
              </a:ext>
            </a:extLst>
          </p:cNvPr>
          <p:cNvPicPr>
            <a:picLocks noChangeAspect="1"/>
          </p:cNvPicPr>
          <p:nvPr/>
        </p:nvPicPr>
        <p:blipFill>
          <a:blip r:embed="rId4"/>
          <a:stretch>
            <a:fillRect/>
          </a:stretch>
        </p:blipFill>
        <p:spPr>
          <a:xfrm>
            <a:off x="3896238" y="1338943"/>
            <a:ext cx="8223098" cy="3577046"/>
          </a:xfrm>
          <a:prstGeom prst="rect">
            <a:avLst/>
          </a:prstGeom>
        </p:spPr>
      </p:pic>
      <p:pic>
        <p:nvPicPr>
          <p:cNvPr id="7" name="Picture 6">
            <a:extLst>
              <a:ext uri="{FF2B5EF4-FFF2-40B4-BE49-F238E27FC236}">
                <a16:creationId xmlns:a16="http://schemas.microsoft.com/office/drawing/2014/main" id="{64C5908D-1A2E-59E7-1349-7D467B889CE9}"/>
              </a:ext>
            </a:extLst>
          </p:cNvPr>
          <p:cNvPicPr>
            <a:picLocks noChangeAspect="1"/>
          </p:cNvPicPr>
          <p:nvPr/>
        </p:nvPicPr>
        <p:blipFill>
          <a:blip r:embed="rId5"/>
          <a:srcRect/>
          <a:stretch/>
        </p:blipFill>
        <p:spPr>
          <a:xfrm>
            <a:off x="10480561" y="5993027"/>
            <a:ext cx="1358226" cy="548331"/>
          </a:xfrm>
          <a:prstGeom prst="rect">
            <a:avLst/>
          </a:prstGeom>
        </p:spPr>
      </p:pic>
    </p:spTree>
    <p:extLst>
      <p:ext uri="{BB962C8B-B14F-4D97-AF65-F5344CB8AC3E}">
        <p14:creationId xmlns:p14="http://schemas.microsoft.com/office/powerpoint/2010/main" val="178577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9903B9-4859-5EEB-DE20-AB1D04B16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58DE77-60F2-2707-CED5-B548967A538E}"/>
              </a:ext>
            </a:extLst>
          </p:cNvPr>
          <p:cNvSpPr>
            <a:spLocks noGrp="1"/>
          </p:cNvSpPr>
          <p:nvPr>
            <p:ph type="title"/>
          </p:nvPr>
        </p:nvSpPr>
        <p:spPr>
          <a:xfrm>
            <a:off x="761999" y="1141712"/>
            <a:ext cx="7923815" cy="1129537"/>
          </a:xfrm>
        </p:spPr>
        <p:txBody>
          <a:bodyPr vert="horz" lIns="91440" tIns="45720" rIns="91440" bIns="45720" rtlCol="0" anchor="t">
            <a:normAutofit/>
          </a:bodyPr>
          <a:lstStyle/>
          <a:p>
            <a:r>
              <a:rPr lang="en-US" sz="4000" kern="1200" dirty="0">
                <a:solidFill>
                  <a:schemeClr val="tx1"/>
                </a:solidFill>
                <a:latin typeface="+mj-lt"/>
                <a:ea typeface="+mj-ea"/>
                <a:cs typeface="+mj-cs"/>
              </a:rPr>
              <a:t>After Application Submission</a:t>
            </a:r>
          </a:p>
        </p:txBody>
      </p:sp>
      <p:sp>
        <p:nvSpPr>
          <p:cNvPr id="3" name="Content Placeholder 2">
            <a:extLst>
              <a:ext uri="{FF2B5EF4-FFF2-40B4-BE49-F238E27FC236}">
                <a16:creationId xmlns:a16="http://schemas.microsoft.com/office/drawing/2014/main" id="{C450E0F2-A218-09C3-159D-FC2B664E94CD}"/>
              </a:ext>
            </a:extLst>
          </p:cNvPr>
          <p:cNvSpPr>
            <a:spLocks noGrp="1"/>
          </p:cNvSpPr>
          <p:nvPr>
            <p:ph idx="1"/>
          </p:nvPr>
        </p:nvSpPr>
        <p:spPr>
          <a:xfrm>
            <a:off x="784606" y="2009763"/>
            <a:ext cx="11156381" cy="2992533"/>
          </a:xfrm>
        </p:spPr>
        <p:txBody>
          <a:bodyPr vert="horz" lIns="91440" tIns="45720" rIns="91440" bIns="45720" rtlCol="0" anchor="t">
            <a:normAutofit/>
          </a:bodyPr>
          <a:lstStyle/>
          <a:p>
            <a:r>
              <a:rPr lang="en-US" dirty="0"/>
              <a:t>Four rounds of internal review and scoring</a:t>
            </a:r>
          </a:p>
          <a:p>
            <a:pPr marL="0" indent="0">
              <a:buNone/>
            </a:pPr>
            <a:endParaRPr lang="en-US" sz="1400" dirty="0"/>
          </a:p>
          <a:p>
            <a:r>
              <a:rPr lang="en-US" dirty="0"/>
              <a:t>Judging on two separate days – one for STEM, one for Entrepreneur</a:t>
            </a:r>
          </a:p>
          <a:p>
            <a:pPr marL="0" indent="0">
              <a:buNone/>
            </a:pPr>
            <a:endParaRPr lang="en-US" sz="1400" dirty="0"/>
          </a:p>
          <a:p>
            <a:r>
              <a:rPr lang="en-US" dirty="0"/>
              <a:t>Pitch days are between Oct. 28 - 30</a:t>
            </a:r>
          </a:p>
          <a:p>
            <a:pPr marL="0" indent="0">
              <a:buNone/>
            </a:pPr>
            <a:endParaRPr lang="en-US" sz="1400" dirty="0"/>
          </a:p>
          <a:p>
            <a:r>
              <a:rPr lang="en-US" dirty="0"/>
              <a:t>Awards ceremony/announcement – either Nov. 12, 13, 18, or 19</a:t>
            </a:r>
          </a:p>
          <a:p>
            <a:pPr marL="0" indent="0">
              <a:buNone/>
            </a:pPr>
            <a:endParaRPr lang="en-US" dirty="0"/>
          </a:p>
        </p:txBody>
      </p:sp>
      <p:cxnSp>
        <p:nvCxnSpPr>
          <p:cNvPr id="9" name="Straight Connector 8">
            <a:extLst>
              <a:ext uri="{FF2B5EF4-FFF2-40B4-BE49-F238E27FC236}">
                <a16:creationId xmlns:a16="http://schemas.microsoft.com/office/drawing/2014/main" id="{ECA0CAE6-0FEF-6BAD-8C3C-0F3CE6908F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9E3A497-AFB1-6232-6CA6-6B91DDD1F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4EE53FB-9A82-BB25-E6E6-5175744D4DA4}"/>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2193316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6C9E8B-72BA-2382-2CAF-354AC4909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BE1D2C-D9AD-73DF-D63D-43CF14CF25C5}"/>
              </a:ext>
            </a:extLst>
          </p:cNvPr>
          <p:cNvSpPr>
            <a:spLocks noGrp="1"/>
          </p:cNvSpPr>
          <p:nvPr>
            <p:ph type="title"/>
          </p:nvPr>
        </p:nvSpPr>
        <p:spPr>
          <a:xfrm>
            <a:off x="761999" y="1141712"/>
            <a:ext cx="7923815" cy="1129537"/>
          </a:xfrm>
        </p:spPr>
        <p:txBody>
          <a:bodyPr vert="horz" lIns="91440" tIns="45720" rIns="91440" bIns="45720" rtlCol="0" anchor="t">
            <a:normAutofit/>
          </a:bodyPr>
          <a:lstStyle/>
          <a:p>
            <a:r>
              <a:rPr lang="en-US" sz="4000" kern="1200" dirty="0">
                <a:solidFill>
                  <a:schemeClr val="tx1"/>
                </a:solidFill>
                <a:latin typeface="+mj-lt"/>
                <a:ea typeface="+mj-ea"/>
                <a:cs typeface="+mj-cs"/>
              </a:rPr>
              <a:t>After Award</a:t>
            </a:r>
          </a:p>
        </p:txBody>
      </p:sp>
      <p:sp>
        <p:nvSpPr>
          <p:cNvPr id="3" name="Content Placeholder 2">
            <a:extLst>
              <a:ext uri="{FF2B5EF4-FFF2-40B4-BE49-F238E27FC236}">
                <a16:creationId xmlns:a16="http://schemas.microsoft.com/office/drawing/2014/main" id="{9956E598-B323-F10F-EA80-65E47C4098B9}"/>
              </a:ext>
            </a:extLst>
          </p:cNvPr>
          <p:cNvSpPr>
            <a:spLocks noGrp="1"/>
          </p:cNvSpPr>
          <p:nvPr>
            <p:ph idx="1"/>
          </p:nvPr>
        </p:nvSpPr>
        <p:spPr>
          <a:xfrm>
            <a:off x="784606" y="2009763"/>
            <a:ext cx="11156381" cy="3221817"/>
          </a:xfrm>
        </p:spPr>
        <p:txBody>
          <a:bodyPr vert="horz" lIns="91440" tIns="45720" rIns="91440" bIns="45720" rtlCol="0" anchor="t">
            <a:normAutofit fontScale="77500" lnSpcReduction="20000"/>
          </a:bodyPr>
          <a:lstStyle/>
          <a:p>
            <a:r>
              <a:rPr lang="en-US" sz="3100" dirty="0"/>
              <a:t>Sign grant agreements</a:t>
            </a:r>
          </a:p>
          <a:p>
            <a:pPr marL="0" indent="0">
              <a:buNone/>
            </a:pPr>
            <a:endParaRPr lang="en-US" sz="3100" dirty="0"/>
          </a:p>
          <a:p>
            <a:r>
              <a:rPr lang="en-US" sz="3100" dirty="0"/>
              <a:t>Confirm compliance before we disburse the funds</a:t>
            </a:r>
          </a:p>
          <a:p>
            <a:pPr marL="0" indent="0">
              <a:buNone/>
            </a:pPr>
            <a:endParaRPr lang="en-US" sz="3100" dirty="0"/>
          </a:p>
          <a:p>
            <a:r>
              <a:rPr lang="en-US" sz="3100" dirty="0"/>
              <a:t>Reporting requirements afterward</a:t>
            </a:r>
          </a:p>
          <a:p>
            <a:pPr lvl="1"/>
            <a:r>
              <a:rPr lang="en-US" sz="3100" dirty="0"/>
              <a:t>5-year commitment to remain in state</a:t>
            </a:r>
          </a:p>
          <a:p>
            <a:pPr marL="457200" lvl="1" indent="0">
              <a:buNone/>
            </a:pPr>
            <a:endParaRPr lang="en-US" sz="3100" dirty="0"/>
          </a:p>
          <a:p>
            <a:r>
              <a:rPr lang="en-US" sz="3100" dirty="0"/>
              <a:t>EDGE Grants are considered taxable income. Consult an accountant if you have questions about your specific situation. </a:t>
            </a:r>
          </a:p>
          <a:p>
            <a:pPr marL="0" indent="0">
              <a:buNone/>
            </a:pPr>
            <a:endParaRPr lang="en-US" dirty="0"/>
          </a:p>
        </p:txBody>
      </p:sp>
      <p:cxnSp>
        <p:nvCxnSpPr>
          <p:cNvPr id="9" name="Straight Connector 8">
            <a:extLst>
              <a:ext uri="{FF2B5EF4-FFF2-40B4-BE49-F238E27FC236}">
                <a16:creationId xmlns:a16="http://schemas.microsoft.com/office/drawing/2014/main" id="{8C5392F9-E187-9A1B-DF47-E80862CC3E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60D6C2-0A6B-8DA4-A0EB-B513D4A584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4FB5E3A-ACF9-C34B-D015-6BBC5014F3F0}"/>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42744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62C4C4B-4305-4FEE-1887-6F8F1CF67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3D9686-FD4C-AFB4-81A4-5ECBD8980A90}"/>
              </a:ext>
            </a:extLst>
          </p:cNvPr>
          <p:cNvSpPr>
            <a:spLocks noGrp="1"/>
          </p:cNvSpPr>
          <p:nvPr>
            <p:ph type="title"/>
          </p:nvPr>
        </p:nvSpPr>
        <p:spPr>
          <a:xfrm>
            <a:off x="1754372" y="1056640"/>
            <a:ext cx="9035548" cy="4828537"/>
          </a:xfrm>
        </p:spPr>
        <p:txBody>
          <a:bodyPr vert="horz" lIns="91440" tIns="45720" rIns="91440" bIns="45720" rtlCol="0" anchor="t">
            <a:noAutofit/>
          </a:bodyPr>
          <a:lstStyle/>
          <a:p>
            <a:pPr algn="ctr">
              <a:spcBef>
                <a:spcPts val="0"/>
              </a:spcBef>
            </a:pPr>
            <a:r>
              <a:rPr lang="en-US" sz="3600" b="1" dirty="0">
                <a:solidFill>
                  <a:schemeClr val="bg1"/>
                </a:solidFill>
              </a:rPr>
              <a:t>Deadline for applications </a:t>
            </a:r>
            <a:br>
              <a:rPr lang="en-US" sz="3600" b="1" dirty="0">
                <a:solidFill>
                  <a:schemeClr val="bg1"/>
                </a:solidFill>
              </a:rPr>
            </a:br>
            <a:br>
              <a:rPr lang="en-US" sz="3600" b="1" dirty="0">
                <a:solidFill>
                  <a:schemeClr val="bg1"/>
                </a:solidFill>
              </a:rPr>
            </a:br>
            <a:r>
              <a:rPr lang="en-US" sz="3600" b="1" dirty="0">
                <a:solidFill>
                  <a:schemeClr val="bg1"/>
                </a:solidFill>
              </a:rPr>
              <a:t>Friday, September 5th</a:t>
            </a:r>
            <a:br>
              <a:rPr lang="en-US" sz="3600" b="1" dirty="0">
                <a:solidFill>
                  <a:schemeClr val="bg1"/>
                </a:solidFill>
              </a:rPr>
            </a:br>
            <a:br>
              <a:rPr lang="en-US" sz="3600" b="1" dirty="0">
                <a:solidFill>
                  <a:schemeClr val="bg1"/>
                </a:solidFill>
              </a:rPr>
            </a:br>
            <a:r>
              <a:rPr lang="en-US" sz="3600" b="1" dirty="0">
                <a:solidFill>
                  <a:schemeClr val="bg1"/>
                </a:solidFill>
              </a:rPr>
              <a:t>4:00 p.m.</a:t>
            </a:r>
            <a:br>
              <a:rPr lang="en-US" sz="3600" b="1" dirty="0">
                <a:solidFill>
                  <a:schemeClr val="bg1"/>
                </a:solidFill>
              </a:rPr>
            </a:br>
            <a:br>
              <a:rPr lang="en-US" sz="3600" b="1" dirty="0">
                <a:solidFill>
                  <a:schemeClr val="bg1"/>
                </a:solidFill>
              </a:rPr>
            </a:br>
            <a:r>
              <a:rPr lang="en-US" sz="3600" dirty="0">
                <a:solidFill>
                  <a:schemeClr val="bg1"/>
                </a:solidFill>
              </a:rPr>
              <a:t>Do Not Wait Until the Last Minute!!</a:t>
            </a:r>
          </a:p>
        </p:txBody>
      </p:sp>
      <p:cxnSp>
        <p:nvCxnSpPr>
          <p:cNvPr id="9" name="Straight Connector 8">
            <a:extLst>
              <a:ext uri="{FF2B5EF4-FFF2-40B4-BE49-F238E27FC236}">
                <a16:creationId xmlns:a16="http://schemas.microsoft.com/office/drawing/2014/main" id="{9C87A7A6-868A-2759-C90C-800FB89924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24DD693-BD46-EC6C-EC93-68AF869A9E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6">
            <a:extLst>
              <a:ext uri="{FF2B5EF4-FFF2-40B4-BE49-F238E27FC236}">
                <a16:creationId xmlns:a16="http://schemas.microsoft.com/office/drawing/2014/main" id="{BE291D8D-AEF9-CCE2-FACB-406C84091174}"/>
              </a:ext>
            </a:extLst>
          </p:cNvPr>
          <p:cNvPicPr>
            <a:picLocks noChangeAspect="1"/>
          </p:cNvPicPr>
          <p:nvPr/>
        </p:nvPicPr>
        <p:blipFill>
          <a:blip r:embed="rId2"/>
          <a:srcRect/>
          <a:stretch/>
        </p:blipFill>
        <p:spPr>
          <a:xfrm>
            <a:off x="10300111" y="5885179"/>
            <a:ext cx="1420313" cy="583565"/>
          </a:xfrm>
          <a:prstGeom prst="rect">
            <a:avLst/>
          </a:prstGeom>
        </p:spPr>
      </p:pic>
    </p:spTree>
    <p:extLst>
      <p:ext uri="{BB962C8B-B14F-4D97-AF65-F5344CB8AC3E}">
        <p14:creationId xmlns:p14="http://schemas.microsoft.com/office/powerpoint/2010/main" val="382678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9C0EC5-B659-0A8E-2BB3-A8193DF15E7E}"/>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081D262-C4E9-1F11-5BF5-EEF85B80BC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C273BF-6614-097B-EB76-5DFD02A7A1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CAD9F5E-DE19-5AB8-E6DF-9DF9E326F242}"/>
              </a:ext>
            </a:extLst>
          </p:cNvPr>
          <p:cNvPicPr>
            <a:picLocks noChangeAspect="1"/>
          </p:cNvPicPr>
          <p:nvPr/>
        </p:nvPicPr>
        <p:blipFill>
          <a:blip r:embed="rId3"/>
          <a:srcRect/>
          <a:stretch/>
        </p:blipFill>
        <p:spPr>
          <a:xfrm>
            <a:off x="10480561" y="5993027"/>
            <a:ext cx="1358226" cy="548331"/>
          </a:xfrm>
          <a:prstGeom prst="rect">
            <a:avLst/>
          </a:prstGeom>
        </p:spPr>
      </p:pic>
      <p:sp>
        <p:nvSpPr>
          <p:cNvPr id="4" name="TextBox 3">
            <a:extLst>
              <a:ext uri="{FF2B5EF4-FFF2-40B4-BE49-F238E27FC236}">
                <a16:creationId xmlns:a16="http://schemas.microsoft.com/office/drawing/2014/main" id="{6A6BD54E-979D-0C9C-FB21-AA69AB343BC5}"/>
              </a:ext>
            </a:extLst>
          </p:cNvPr>
          <p:cNvSpPr txBox="1"/>
          <p:nvPr/>
        </p:nvSpPr>
        <p:spPr>
          <a:xfrm>
            <a:off x="1602079" y="1241488"/>
            <a:ext cx="8570481" cy="4075668"/>
          </a:xfrm>
          <a:prstGeom prst="rect">
            <a:avLst/>
          </a:prstGeom>
          <a:noFill/>
        </p:spPr>
        <p:txBody>
          <a:bodyPr wrap="square">
            <a:spAutoFit/>
          </a:bodyPr>
          <a:lstStyle/>
          <a:p>
            <a:pPr marL="0" indent="0" algn="ctr">
              <a:lnSpc>
                <a:spcPct val="150000"/>
              </a:lnSpc>
              <a:buNone/>
            </a:pPr>
            <a:r>
              <a:rPr lang="en-US" sz="4000" b="1" dirty="0"/>
              <a:t>Questions?  </a:t>
            </a:r>
          </a:p>
          <a:p>
            <a:pPr marL="0" indent="0" algn="ctr">
              <a:lnSpc>
                <a:spcPct val="150000"/>
              </a:lnSpc>
              <a:buNone/>
            </a:pPr>
            <a:r>
              <a:rPr lang="en-US" sz="4000" b="1" u="sng" dirty="0"/>
              <a:t>Type in Q &amp; A</a:t>
            </a:r>
          </a:p>
          <a:p>
            <a:pPr marL="0" indent="0" algn="ctr">
              <a:lnSpc>
                <a:spcPct val="150000"/>
              </a:lnSpc>
              <a:buNone/>
            </a:pPr>
            <a:endParaRPr lang="en-US" sz="3200" b="1" dirty="0"/>
          </a:p>
          <a:p>
            <a:pPr marL="0" indent="0" algn="ctr">
              <a:lnSpc>
                <a:spcPct val="150000"/>
              </a:lnSpc>
              <a:buNone/>
            </a:pPr>
            <a:r>
              <a:rPr lang="en-US" sz="3200" b="1" dirty="0"/>
              <a:t>we will post the recording and the slides for this presentation at de.gov/edge by noon tomorrow</a:t>
            </a:r>
          </a:p>
        </p:txBody>
      </p:sp>
    </p:spTree>
    <p:extLst>
      <p:ext uri="{BB962C8B-B14F-4D97-AF65-F5344CB8AC3E}">
        <p14:creationId xmlns:p14="http://schemas.microsoft.com/office/powerpoint/2010/main" val="1910741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5465A-658B-500D-5E22-6276D62BF159}"/>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04135C-D7BC-CB62-0D4F-2F4FA8E8A98F}"/>
              </a:ext>
            </a:extLst>
          </p:cNvPr>
          <p:cNvPicPr>
            <a:picLocks noGrp="1" noChangeAspect="1"/>
          </p:cNvPicPr>
          <p:nvPr>
            <p:ph idx="1"/>
          </p:nvPr>
        </p:nvPicPr>
        <p:blipFill>
          <a:blip r:embed="rId2"/>
          <a:stretch>
            <a:fillRect/>
          </a:stretch>
        </p:blipFill>
        <p:spPr>
          <a:xfrm>
            <a:off x="-284206" y="-101945"/>
            <a:ext cx="7061887" cy="7236170"/>
          </a:xfrm>
          <a:prstGeom prst="rect">
            <a:avLst/>
          </a:prstGeom>
        </p:spPr>
      </p:pic>
      <p:sp>
        <p:nvSpPr>
          <p:cNvPr id="6" name="Title 1">
            <a:extLst>
              <a:ext uri="{FF2B5EF4-FFF2-40B4-BE49-F238E27FC236}">
                <a16:creationId xmlns:a16="http://schemas.microsoft.com/office/drawing/2014/main" id="{4823B999-5003-DFE0-63E2-F3A0356C780A}"/>
              </a:ext>
            </a:extLst>
          </p:cNvPr>
          <p:cNvSpPr>
            <a:spLocks noGrp="1"/>
          </p:cNvSpPr>
          <p:nvPr>
            <p:ph type="title"/>
          </p:nvPr>
        </p:nvSpPr>
        <p:spPr>
          <a:xfrm>
            <a:off x="792347" y="1979502"/>
            <a:ext cx="4286693" cy="1325563"/>
          </a:xfrm>
        </p:spPr>
        <p:txBody>
          <a:bodyPr>
            <a:noAutofit/>
          </a:bodyPr>
          <a:lstStyle/>
          <a:p>
            <a:pPr algn="ctr">
              <a:lnSpc>
                <a:spcPct val="100000"/>
              </a:lnSpc>
            </a:pPr>
            <a:r>
              <a:rPr lang="en-US" sz="5400" dirty="0">
                <a:solidFill>
                  <a:schemeClr val="bg1"/>
                </a:solidFill>
              </a:rPr>
              <a:t>Type any questions into the Q&amp;A</a:t>
            </a:r>
          </a:p>
        </p:txBody>
      </p:sp>
      <p:sp>
        <p:nvSpPr>
          <p:cNvPr id="9" name="TextBox 8">
            <a:extLst>
              <a:ext uri="{FF2B5EF4-FFF2-40B4-BE49-F238E27FC236}">
                <a16:creationId xmlns:a16="http://schemas.microsoft.com/office/drawing/2014/main" id="{70526C0C-1577-1F82-F233-83A9A5B37B85}"/>
              </a:ext>
            </a:extLst>
          </p:cNvPr>
          <p:cNvSpPr txBox="1"/>
          <p:nvPr/>
        </p:nvSpPr>
        <p:spPr>
          <a:xfrm>
            <a:off x="7678893" y="934123"/>
            <a:ext cx="3598707" cy="3416320"/>
          </a:xfrm>
          <a:prstGeom prst="rect">
            <a:avLst/>
          </a:prstGeom>
          <a:noFill/>
        </p:spPr>
        <p:txBody>
          <a:bodyPr wrap="square" rtlCol="0">
            <a:spAutoFit/>
          </a:bodyPr>
          <a:lstStyle/>
          <a:p>
            <a:r>
              <a:rPr lang="en-US" sz="3600" dirty="0"/>
              <a:t>The recording and the slides for this presentation will be posted at de.gov/edge by noon tomorrow. </a:t>
            </a:r>
          </a:p>
        </p:txBody>
      </p:sp>
      <p:pic>
        <p:nvPicPr>
          <p:cNvPr id="11" name="Picture 10">
            <a:extLst>
              <a:ext uri="{FF2B5EF4-FFF2-40B4-BE49-F238E27FC236}">
                <a16:creationId xmlns:a16="http://schemas.microsoft.com/office/drawing/2014/main" id="{3D894090-9724-1B73-A660-3FFDA16D2AA8}"/>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3544958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1F25E-877B-FEBC-7591-AD9666AAAD80}"/>
            </a:ext>
          </a:extLst>
        </p:cNvPr>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E817AA-68A3-E73D-3726-6EA4FB138048}"/>
              </a:ext>
            </a:extLst>
          </p:cNvPr>
          <p:cNvPicPr>
            <a:picLocks noGrp="1" noChangeAspect="1"/>
          </p:cNvPicPr>
          <p:nvPr>
            <p:ph idx="1"/>
          </p:nvPr>
        </p:nvPicPr>
        <p:blipFill>
          <a:blip r:embed="rId2"/>
          <a:stretch>
            <a:fillRect/>
          </a:stretch>
        </p:blipFill>
        <p:spPr>
          <a:xfrm>
            <a:off x="-284206" y="-101945"/>
            <a:ext cx="6694531" cy="7061887"/>
          </a:xfrm>
          <a:prstGeom prst="rect">
            <a:avLst/>
          </a:prstGeom>
        </p:spPr>
      </p:pic>
      <p:sp>
        <p:nvSpPr>
          <p:cNvPr id="6" name="Title 1">
            <a:extLst>
              <a:ext uri="{FF2B5EF4-FFF2-40B4-BE49-F238E27FC236}">
                <a16:creationId xmlns:a16="http://schemas.microsoft.com/office/drawing/2014/main" id="{714B6B40-6458-26DB-2978-93D5B808E200}"/>
              </a:ext>
            </a:extLst>
          </p:cNvPr>
          <p:cNvSpPr>
            <a:spLocks noGrp="1"/>
          </p:cNvSpPr>
          <p:nvPr>
            <p:ph type="title"/>
          </p:nvPr>
        </p:nvSpPr>
        <p:spPr>
          <a:xfrm>
            <a:off x="582797" y="1979502"/>
            <a:ext cx="4655953" cy="1325563"/>
          </a:xfrm>
        </p:spPr>
        <p:txBody>
          <a:bodyPr>
            <a:noAutofit/>
          </a:bodyPr>
          <a:lstStyle/>
          <a:p>
            <a:pPr algn="ctr">
              <a:lnSpc>
                <a:spcPct val="100000"/>
              </a:lnSpc>
            </a:pPr>
            <a:r>
              <a:rPr lang="en-US" sz="5400" dirty="0">
                <a:solidFill>
                  <a:schemeClr val="bg1"/>
                </a:solidFill>
              </a:rPr>
              <a:t>Stay Connected</a:t>
            </a:r>
          </a:p>
        </p:txBody>
      </p:sp>
      <p:sp>
        <p:nvSpPr>
          <p:cNvPr id="9" name="TextBox 8">
            <a:extLst>
              <a:ext uri="{FF2B5EF4-FFF2-40B4-BE49-F238E27FC236}">
                <a16:creationId xmlns:a16="http://schemas.microsoft.com/office/drawing/2014/main" id="{15BEF048-4A7B-57EE-2724-3D40C9EF412F}"/>
              </a:ext>
            </a:extLst>
          </p:cNvPr>
          <p:cNvSpPr txBox="1"/>
          <p:nvPr/>
        </p:nvSpPr>
        <p:spPr>
          <a:xfrm>
            <a:off x="6591302" y="979699"/>
            <a:ext cx="5305425" cy="3123932"/>
          </a:xfrm>
          <a:prstGeom prst="rect">
            <a:avLst/>
          </a:prstGeom>
          <a:noFill/>
        </p:spPr>
        <p:txBody>
          <a:bodyPr wrap="square" rtlCol="0">
            <a:spAutoFit/>
          </a:bodyPr>
          <a:lstStyle/>
          <a:p>
            <a:r>
              <a:rPr lang="en-US" sz="2800" dirty="0"/>
              <a:t>Sign up for our e-newsletter</a:t>
            </a:r>
          </a:p>
          <a:p>
            <a:pPr lvl="1"/>
            <a:r>
              <a:rPr lang="en-US" sz="2000" dirty="0"/>
              <a:t>Go to </a:t>
            </a:r>
            <a:r>
              <a:rPr lang="en-US" sz="2000" dirty="0">
                <a:hlinkClick r:id="rId3"/>
              </a:rPr>
              <a:t>business.Delaware.gov</a:t>
            </a:r>
            <a:r>
              <a:rPr lang="en-US" sz="2000" dirty="0"/>
              <a:t> and sign up at the bottom of any page</a:t>
            </a:r>
          </a:p>
          <a:p>
            <a:pPr marL="1028700" lvl="1" indent="-571500">
              <a:buFont typeface="Arial" panose="020B0604020202020204" pitchFamily="34" charset="0"/>
              <a:buChar char="•"/>
            </a:pPr>
            <a:endParaRPr lang="en-US" sz="2000" dirty="0"/>
          </a:p>
          <a:p>
            <a:r>
              <a:rPr lang="en-US" sz="2800" dirty="0"/>
              <a:t>Follow us on social media: </a:t>
            </a:r>
          </a:p>
          <a:p>
            <a:pPr marL="1028700" lvl="1" indent="-571500">
              <a:buFont typeface="Arial" panose="020B0604020202020204" pitchFamily="34" charset="0"/>
              <a:buChar char="•"/>
            </a:pPr>
            <a:r>
              <a:rPr lang="en-US" sz="2000" dirty="0"/>
              <a:t>@delawaresmallbusiness</a:t>
            </a:r>
          </a:p>
          <a:p>
            <a:pPr marL="1028700" lvl="1" indent="-571500">
              <a:buFont typeface="Arial" panose="020B0604020202020204" pitchFamily="34" charset="0"/>
              <a:buChar char="•"/>
            </a:pPr>
            <a:endParaRPr lang="en-US" sz="1050" dirty="0"/>
          </a:p>
          <a:p>
            <a:pPr marL="1028700" lvl="1" indent="-571500">
              <a:buFont typeface="Arial" panose="020B0604020202020204" pitchFamily="34" charset="0"/>
              <a:buChar char="•"/>
            </a:pPr>
            <a:r>
              <a:rPr lang="en-US" sz="2000" dirty="0"/>
              <a:t>LinkedIn.com/company/de-</a:t>
            </a:r>
            <a:r>
              <a:rPr lang="en-US" sz="2000" dirty="0" err="1"/>
              <a:t>smallbusiness</a:t>
            </a:r>
            <a:endParaRPr lang="en-US" sz="2000" dirty="0"/>
          </a:p>
          <a:p>
            <a:pPr marL="1028700" lvl="1" indent="-571500">
              <a:buFont typeface="Arial" panose="020B0604020202020204" pitchFamily="34" charset="0"/>
              <a:buChar char="•"/>
            </a:pPr>
            <a:endParaRPr lang="en-US" sz="1050" dirty="0"/>
          </a:p>
          <a:p>
            <a:pPr marL="1028700" lvl="1" indent="-571500">
              <a:buFont typeface="Arial" panose="020B0604020202020204" pitchFamily="34" charset="0"/>
              <a:buChar char="•"/>
            </a:pPr>
            <a:r>
              <a:rPr lang="en-US" sz="2000" dirty="0"/>
              <a:t>@delawaresmallbusiness</a:t>
            </a:r>
          </a:p>
        </p:txBody>
      </p:sp>
      <p:pic>
        <p:nvPicPr>
          <p:cNvPr id="11" name="Picture 10">
            <a:extLst>
              <a:ext uri="{FF2B5EF4-FFF2-40B4-BE49-F238E27FC236}">
                <a16:creationId xmlns:a16="http://schemas.microsoft.com/office/drawing/2014/main" id="{021BDBDF-CA9D-3441-3E97-7E4ADBA14DD2}"/>
              </a:ext>
            </a:extLst>
          </p:cNvPr>
          <p:cNvPicPr>
            <a:picLocks noChangeAspect="1"/>
          </p:cNvPicPr>
          <p:nvPr/>
        </p:nvPicPr>
        <p:blipFill>
          <a:blip r:embed="rId4"/>
          <a:srcRect/>
          <a:stretch/>
        </p:blipFill>
        <p:spPr>
          <a:xfrm>
            <a:off x="10480561" y="5993027"/>
            <a:ext cx="1358226" cy="548331"/>
          </a:xfrm>
          <a:prstGeom prst="rect">
            <a:avLst/>
          </a:prstGeom>
        </p:spPr>
      </p:pic>
      <p:pic>
        <p:nvPicPr>
          <p:cNvPr id="2" name="Picture 1" descr="A picture containing text, clipart, vector graphics&#10;&#10;Description automatically generated">
            <a:extLst>
              <a:ext uri="{FF2B5EF4-FFF2-40B4-BE49-F238E27FC236}">
                <a16:creationId xmlns:a16="http://schemas.microsoft.com/office/drawing/2014/main" id="{36A24C49-48EA-FBA0-4D17-DD4F6075334F}"/>
              </a:ext>
            </a:extLst>
          </p:cNvPr>
          <p:cNvPicPr>
            <a:picLocks noChangeAspect="1"/>
          </p:cNvPicPr>
          <p:nvPr/>
        </p:nvPicPr>
        <p:blipFill>
          <a:blip r:embed="rId5"/>
          <a:stretch>
            <a:fillRect/>
          </a:stretch>
        </p:blipFill>
        <p:spPr>
          <a:xfrm>
            <a:off x="7144736" y="3281883"/>
            <a:ext cx="314325" cy="314325"/>
          </a:xfrm>
          <a:prstGeom prst="rect">
            <a:avLst/>
          </a:prstGeom>
        </p:spPr>
      </p:pic>
      <p:pic>
        <p:nvPicPr>
          <p:cNvPr id="3" name="Picture 2" descr="Icon&#10;&#10;Description automatically generated">
            <a:extLst>
              <a:ext uri="{FF2B5EF4-FFF2-40B4-BE49-F238E27FC236}">
                <a16:creationId xmlns:a16="http://schemas.microsoft.com/office/drawing/2014/main" id="{4F2C79D3-4767-278D-2C1B-53F28624D0E9}"/>
              </a:ext>
            </a:extLst>
          </p:cNvPr>
          <p:cNvPicPr>
            <a:picLocks noChangeAspect="1"/>
          </p:cNvPicPr>
          <p:nvPr/>
        </p:nvPicPr>
        <p:blipFill>
          <a:blip r:embed="rId6"/>
          <a:stretch>
            <a:fillRect/>
          </a:stretch>
        </p:blipFill>
        <p:spPr>
          <a:xfrm>
            <a:off x="7144735" y="3715007"/>
            <a:ext cx="314325" cy="314325"/>
          </a:xfrm>
          <a:prstGeom prst="rect">
            <a:avLst/>
          </a:prstGeom>
        </p:spPr>
      </p:pic>
      <p:pic>
        <p:nvPicPr>
          <p:cNvPr id="5" name="Picture 4" descr="Icon&#10;&#10;Description automatically generated">
            <a:extLst>
              <a:ext uri="{FF2B5EF4-FFF2-40B4-BE49-F238E27FC236}">
                <a16:creationId xmlns:a16="http://schemas.microsoft.com/office/drawing/2014/main" id="{5129C56E-5F9B-0F34-0F27-1B3BECF2E8D2}"/>
              </a:ext>
            </a:extLst>
          </p:cNvPr>
          <p:cNvPicPr>
            <a:picLocks noChangeAspect="1"/>
          </p:cNvPicPr>
          <p:nvPr/>
        </p:nvPicPr>
        <p:blipFill>
          <a:blip r:embed="rId7"/>
          <a:stretch>
            <a:fillRect/>
          </a:stretch>
        </p:blipFill>
        <p:spPr>
          <a:xfrm>
            <a:off x="7064073" y="2746029"/>
            <a:ext cx="475653" cy="475653"/>
          </a:xfrm>
          <a:prstGeom prst="rect">
            <a:avLst/>
          </a:prstGeom>
        </p:spPr>
      </p:pic>
    </p:spTree>
    <p:extLst>
      <p:ext uri="{BB962C8B-B14F-4D97-AF65-F5344CB8AC3E}">
        <p14:creationId xmlns:p14="http://schemas.microsoft.com/office/powerpoint/2010/main" val="3246615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7A86EC-A6F4-3D5C-AF17-404B2B631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902CE-B99D-2037-D111-95A2C5AAC1E6}"/>
              </a:ext>
            </a:extLst>
          </p:cNvPr>
          <p:cNvSpPr>
            <a:spLocks noGrp="1"/>
          </p:cNvSpPr>
          <p:nvPr>
            <p:ph type="title"/>
          </p:nvPr>
        </p:nvSpPr>
        <p:spPr>
          <a:xfrm>
            <a:off x="762000" y="1141712"/>
            <a:ext cx="3937592" cy="1129537"/>
          </a:xfrm>
        </p:spPr>
        <p:txBody>
          <a:bodyPr vert="horz" lIns="91440" tIns="45720" rIns="91440" bIns="45720" rtlCol="0" anchor="t">
            <a:normAutofit/>
          </a:bodyPr>
          <a:lstStyle/>
          <a:p>
            <a:r>
              <a:rPr lang="en-US" sz="4000" kern="1200" dirty="0">
                <a:solidFill>
                  <a:schemeClr val="tx1"/>
                </a:solidFill>
                <a:latin typeface="+mj-lt"/>
                <a:ea typeface="+mj-ea"/>
                <a:cs typeface="+mj-cs"/>
              </a:rPr>
              <a:t>Business Managers</a:t>
            </a:r>
          </a:p>
        </p:txBody>
      </p:sp>
      <p:cxnSp>
        <p:nvCxnSpPr>
          <p:cNvPr id="9" name="Straight Connector 8">
            <a:extLst>
              <a:ext uri="{FF2B5EF4-FFF2-40B4-BE49-F238E27FC236}">
                <a16:creationId xmlns:a16="http://schemas.microsoft.com/office/drawing/2014/main" id="{D68A9B8E-42CC-CA6D-721E-9544A91FF0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EBE93D-F723-C62A-2DED-BD59F2F20B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088950F2-0432-1A9E-7CA8-9A1F98E322EE}"/>
              </a:ext>
            </a:extLst>
          </p:cNvPr>
          <p:cNvPicPr>
            <a:picLocks noChangeAspect="1"/>
          </p:cNvPicPr>
          <p:nvPr/>
        </p:nvPicPr>
        <p:blipFill>
          <a:blip r:embed="rId3"/>
          <a:srcRect/>
          <a:stretch/>
        </p:blipFill>
        <p:spPr>
          <a:xfrm>
            <a:off x="10480561" y="5993027"/>
            <a:ext cx="1358226" cy="548331"/>
          </a:xfrm>
          <a:prstGeom prst="rect">
            <a:avLst/>
          </a:prstGeom>
        </p:spPr>
      </p:pic>
      <p:sp>
        <p:nvSpPr>
          <p:cNvPr id="5" name="Content Placeholder 2">
            <a:extLst>
              <a:ext uri="{FF2B5EF4-FFF2-40B4-BE49-F238E27FC236}">
                <a16:creationId xmlns:a16="http://schemas.microsoft.com/office/drawing/2014/main" id="{B5828080-49A8-AB23-7550-60B5A0439FD1}"/>
              </a:ext>
            </a:extLst>
          </p:cNvPr>
          <p:cNvSpPr txBox="1">
            <a:spLocks/>
          </p:cNvSpPr>
          <p:nvPr/>
        </p:nvSpPr>
        <p:spPr>
          <a:xfrm>
            <a:off x="865140" y="1844705"/>
            <a:ext cx="9884376" cy="3450669"/>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Joe Zilcosky: </a:t>
            </a:r>
            <a:r>
              <a:rPr lang="en-US" dirty="0">
                <a:hlinkClick r:id="rId4"/>
              </a:rPr>
              <a:t>Joe.Zilcosky@delaware.gov</a:t>
            </a:r>
            <a:r>
              <a:rPr lang="en-US" dirty="0"/>
              <a:t> </a:t>
            </a:r>
          </a:p>
          <a:p>
            <a:pPr marL="914400" lvl="1" indent="-457200">
              <a:buFont typeface="+mj-lt"/>
              <a:buAutoNum type="arabicPeriod"/>
            </a:pPr>
            <a:r>
              <a:rPr lang="en-US" dirty="0"/>
              <a:t>Industries: STEM, Fintech, Life Science, and Bio Science</a:t>
            </a:r>
          </a:p>
          <a:p>
            <a:pPr marL="914400" lvl="1" indent="-457200">
              <a:buFont typeface="+mj-lt"/>
              <a:buAutoNum type="arabicPeriod"/>
            </a:pPr>
            <a:r>
              <a:rPr lang="en-US" dirty="0"/>
              <a:t>Location: New Castle County</a:t>
            </a:r>
          </a:p>
          <a:p>
            <a:r>
              <a:rPr lang="en-US" dirty="0"/>
              <a:t>Anastasia Jackson: </a:t>
            </a:r>
            <a:r>
              <a:rPr lang="en-US" dirty="0">
                <a:hlinkClick r:id="rId5"/>
              </a:rPr>
              <a:t>Anastasia.Jackson@delaware.gov</a:t>
            </a:r>
            <a:r>
              <a:rPr lang="en-US" dirty="0"/>
              <a:t> </a:t>
            </a:r>
          </a:p>
          <a:p>
            <a:pPr marL="914400" lvl="1" indent="-457200">
              <a:buFont typeface="+mj-lt"/>
              <a:buAutoNum type="arabicPeriod"/>
            </a:pPr>
            <a:r>
              <a:rPr lang="en-US" dirty="0"/>
              <a:t>Industries: Service-based, Hospitality, Retail, and Restaurant</a:t>
            </a:r>
          </a:p>
          <a:p>
            <a:pPr marL="914400" lvl="1" indent="-457200">
              <a:buFont typeface="+mj-lt"/>
              <a:buAutoNum type="arabicPeriod"/>
            </a:pPr>
            <a:r>
              <a:rPr lang="en-US" dirty="0"/>
              <a:t>Location: Kent County</a:t>
            </a:r>
          </a:p>
          <a:p>
            <a:r>
              <a:rPr lang="en-US" dirty="0"/>
              <a:t>Gemini Cornish: </a:t>
            </a:r>
            <a:r>
              <a:rPr lang="en-US" dirty="0">
                <a:hlinkClick r:id="rId6"/>
              </a:rPr>
              <a:t>Gemini.Cornish@delaware.gov</a:t>
            </a:r>
            <a:r>
              <a:rPr lang="en-US" dirty="0"/>
              <a:t> </a:t>
            </a:r>
          </a:p>
          <a:p>
            <a:pPr marL="914400" lvl="1" indent="-457200">
              <a:buFont typeface="+mj-lt"/>
              <a:buAutoNum type="arabicPeriod"/>
            </a:pPr>
            <a:r>
              <a:rPr lang="en-US" dirty="0"/>
              <a:t>Industries: Professional Services, Agriculture, Aquaculture, and Consulting</a:t>
            </a:r>
          </a:p>
          <a:p>
            <a:pPr marL="914400" lvl="1" indent="-457200">
              <a:buFont typeface="+mj-lt"/>
              <a:buAutoNum type="arabicPeriod"/>
            </a:pPr>
            <a:r>
              <a:rPr lang="en-US" dirty="0"/>
              <a:t>Location: Sussex County</a:t>
            </a:r>
          </a:p>
        </p:txBody>
      </p:sp>
    </p:spTree>
    <p:extLst>
      <p:ext uri="{BB962C8B-B14F-4D97-AF65-F5344CB8AC3E}">
        <p14:creationId xmlns:p14="http://schemas.microsoft.com/office/powerpoint/2010/main" val="2128012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E19169F-667C-30FA-3006-F6F5A6298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0BA7A1-780F-CD01-A3AB-FDD6B37F12BF}"/>
              </a:ext>
            </a:extLst>
          </p:cNvPr>
          <p:cNvSpPr>
            <a:spLocks noGrp="1"/>
          </p:cNvSpPr>
          <p:nvPr>
            <p:ph type="title"/>
          </p:nvPr>
        </p:nvSpPr>
        <p:spPr>
          <a:xfrm>
            <a:off x="1754372" y="2046412"/>
            <a:ext cx="8545739" cy="3084157"/>
          </a:xfrm>
        </p:spPr>
        <p:txBody>
          <a:bodyPr vert="horz" lIns="91440" tIns="45720" rIns="91440" bIns="45720" rtlCol="0" anchor="t">
            <a:noAutofit/>
          </a:bodyPr>
          <a:lstStyle/>
          <a:p>
            <a:pPr algn="ctr"/>
            <a:r>
              <a:rPr lang="en-US" sz="14900" b="1" kern="1200" dirty="0">
                <a:solidFill>
                  <a:schemeClr val="bg1"/>
                </a:solidFill>
                <a:latin typeface="+mj-lt"/>
                <a:ea typeface="+mj-ea"/>
                <a:cs typeface="+mj-cs"/>
              </a:rPr>
              <a:t>Thank You</a:t>
            </a:r>
          </a:p>
        </p:txBody>
      </p:sp>
      <p:cxnSp>
        <p:nvCxnSpPr>
          <p:cNvPr id="9" name="Straight Connector 8">
            <a:extLst>
              <a:ext uri="{FF2B5EF4-FFF2-40B4-BE49-F238E27FC236}">
                <a16:creationId xmlns:a16="http://schemas.microsoft.com/office/drawing/2014/main" id="{E5712CB7-8F51-A90A-EFE0-FFCC8BFDB0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7EC78AA-CA8D-54F5-58E7-24F501DBA7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6">
            <a:extLst>
              <a:ext uri="{FF2B5EF4-FFF2-40B4-BE49-F238E27FC236}">
                <a16:creationId xmlns:a16="http://schemas.microsoft.com/office/drawing/2014/main" id="{E320BAE6-7F3D-FD53-01F8-D46B3F5EC93A}"/>
              </a:ext>
            </a:extLst>
          </p:cNvPr>
          <p:cNvPicPr>
            <a:picLocks noChangeAspect="1"/>
          </p:cNvPicPr>
          <p:nvPr/>
        </p:nvPicPr>
        <p:blipFill>
          <a:blip r:embed="rId2"/>
          <a:srcRect/>
          <a:stretch/>
        </p:blipFill>
        <p:spPr>
          <a:xfrm>
            <a:off x="10300111" y="5885179"/>
            <a:ext cx="1420313" cy="583565"/>
          </a:xfrm>
          <a:prstGeom prst="rect">
            <a:avLst/>
          </a:prstGeom>
        </p:spPr>
      </p:pic>
    </p:spTree>
    <p:extLst>
      <p:ext uri="{BB962C8B-B14F-4D97-AF65-F5344CB8AC3E}">
        <p14:creationId xmlns:p14="http://schemas.microsoft.com/office/powerpoint/2010/main" val="1020353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E9171-1753-9BD8-83D0-AEE818BB7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D659E-56BD-C442-7129-63AF17C1A17D}"/>
              </a:ext>
            </a:extLst>
          </p:cNvPr>
          <p:cNvSpPr>
            <a:spLocks noGrp="1"/>
          </p:cNvSpPr>
          <p:nvPr>
            <p:ph type="title"/>
          </p:nvPr>
        </p:nvSpPr>
        <p:spPr>
          <a:xfrm>
            <a:off x="2021839" y="999472"/>
            <a:ext cx="7923815" cy="1129537"/>
          </a:xfrm>
        </p:spPr>
        <p:txBody>
          <a:bodyPr vert="horz" lIns="91440" tIns="45720" rIns="91440" bIns="45720" rtlCol="0" anchor="t">
            <a:normAutofit fontScale="90000"/>
          </a:bodyPr>
          <a:lstStyle/>
          <a:p>
            <a:pPr algn="ctr"/>
            <a:r>
              <a:rPr lang="en-US" sz="4000" kern="1200" dirty="0">
                <a:solidFill>
                  <a:schemeClr val="tx1"/>
                </a:solidFill>
                <a:latin typeface="+mj-lt"/>
                <a:ea typeface="+mj-ea"/>
                <a:cs typeface="+mj-cs"/>
              </a:rPr>
              <a:t>Components of Your EDGE 2.0 Application</a:t>
            </a:r>
          </a:p>
        </p:txBody>
      </p:sp>
      <p:sp>
        <p:nvSpPr>
          <p:cNvPr id="3" name="Content Placeholder 2">
            <a:extLst>
              <a:ext uri="{FF2B5EF4-FFF2-40B4-BE49-F238E27FC236}">
                <a16:creationId xmlns:a16="http://schemas.microsoft.com/office/drawing/2014/main" id="{75C5FB85-C45C-ED38-AA77-7F0687A48B93}"/>
              </a:ext>
            </a:extLst>
          </p:cNvPr>
          <p:cNvSpPr>
            <a:spLocks noGrp="1"/>
          </p:cNvSpPr>
          <p:nvPr>
            <p:ph idx="1"/>
          </p:nvPr>
        </p:nvSpPr>
        <p:spPr>
          <a:xfrm>
            <a:off x="3253487" y="1895329"/>
            <a:ext cx="4742434" cy="3295656"/>
          </a:xfrm>
        </p:spPr>
        <p:txBody>
          <a:bodyPr vert="horz" lIns="91440" tIns="45720" rIns="91440" bIns="45720" rtlCol="0" anchor="t">
            <a:normAutofit/>
          </a:bodyPr>
          <a:lstStyle/>
          <a:p>
            <a:pPr>
              <a:lnSpc>
                <a:spcPct val="150000"/>
              </a:lnSpc>
            </a:pPr>
            <a:r>
              <a:rPr lang="en-US" sz="3600" dirty="0"/>
              <a:t>Application Form</a:t>
            </a:r>
          </a:p>
          <a:p>
            <a:pPr>
              <a:lnSpc>
                <a:spcPct val="150000"/>
              </a:lnSpc>
            </a:pPr>
            <a:r>
              <a:rPr lang="en-US" sz="3600" dirty="0"/>
              <a:t>Proposal Template</a:t>
            </a:r>
          </a:p>
          <a:p>
            <a:pPr>
              <a:lnSpc>
                <a:spcPct val="150000"/>
              </a:lnSpc>
            </a:pPr>
            <a:r>
              <a:rPr lang="en-US" sz="3600" dirty="0"/>
              <a:t>Documents to Upload</a:t>
            </a:r>
          </a:p>
          <a:p>
            <a:endParaRPr lang="en-US" dirty="0"/>
          </a:p>
        </p:txBody>
      </p:sp>
      <p:pic>
        <p:nvPicPr>
          <p:cNvPr id="7" name="Picture 6">
            <a:extLst>
              <a:ext uri="{FF2B5EF4-FFF2-40B4-BE49-F238E27FC236}">
                <a16:creationId xmlns:a16="http://schemas.microsoft.com/office/drawing/2014/main" id="{0F3D5B37-34F8-C9D3-3051-38139EDF88EA}"/>
              </a:ext>
            </a:extLst>
          </p:cNvPr>
          <p:cNvPicPr>
            <a:picLocks noChangeAspect="1"/>
          </p:cNvPicPr>
          <p:nvPr/>
        </p:nvPicPr>
        <p:blipFill>
          <a:blip r:embed="rId2"/>
          <a:srcRect/>
          <a:stretch/>
        </p:blipFill>
        <p:spPr>
          <a:xfrm>
            <a:off x="10480561" y="5993027"/>
            <a:ext cx="1358226" cy="548331"/>
          </a:xfrm>
          <a:prstGeom prst="rect">
            <a:avLst/>
          </a:prstGeom>
        </p:spPr>
      </p:pic>
    </p:spTree>
    <p:extLst>
      <p:ext uri="{BB962C8B-B14F-4D97-AF65-F5344CB8AC3E}">
        <p14:creationId xmlns:p14="http://schemas.microsoft.com/office/powerpoint/2010/main" val="316904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C8DEFE-8658-10DB-B11D-C5616D915ED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43063-C2AF-6B8C-D60D-26A4B2E3E178}"/>
              </a:ext>
            </a:extLst>
          </p:cNvPr>
          <p:cNvSpPr>
            <a:spLocks noGrp="1"/>
          </p:cNvSpPr>
          <p:nvPr>
            <p:ph type="title"/>
          </p:nvPr>
        </p:nvSpPr>
        <p:spPr>
          <a:xfrm>
            <a:off x="1478595" y="2480814"/>
            <a:ext cx="9231410" cy="3127072"/>
          </a:xfrm>
        </p:spPr>
        <p:txBody>
          <a:bodyPr vert="horz" lIns="91440" tIns="45720" rIns="91440" bIns="45720" rtlCol="0" anchor="b">
            <a:normAutofit fontScale="90000"/>
          </a:bodyPr>
          <a:lstStyle/>
          <a:p>
            <a:r>
              <a:rPr lang="en-US" sz="6700" b="1" kern="1200" dirty="0">
                <a:solidFill>
                  <a:schemeClr val="tx1"/>
                </a:solidFill>
                <a:latin typeface="+mj-lt"/>
                <a:ea typeface="+mj-ea"/>
                <a:cs typeface="+mj-cs"/>
              </a:rPr>
              <a:t>Completing Your Online Application</a:t>
            </a:r>
            <a:br>
              <a:rPr lang="en-US" sz="6000" kern="1200" dirty="0">
                <a:solidFill>
                  <a:schemeClr val="tx1"/>
                </a:solidFill>
                <a:latin typeface="+mj-lt"/>
                <a:ea typeface="+mj-ea"/>
                <a:cs typeface="+mj-cs"/>
              </a:rPr>
            </a:br>
            <a:br>
              <a:rPr lang="en-US" sz="6000" kern="1200" dirty="0">
                <a:solidFill>
                  <a:schemeClr val="tx1"/>
                </a:solidFill>
                <a:latin typeface="+mj-lt"/>
                <a:ea typeface="+mj-ea"/>
                <a:cs typeface="+mj-cs"/>
              </a:rPr>
            </a:br>
            <a:r>
              <a:rPr lang="en-US" sz="4900" kern="1200" dirty="0">
                <a:solidFill>
                  <a:schemeClr val="tx1"/>
                </a:solidFill>
                <a:latin typeface="+mj-lt"/>
                <a:ea typeface="+mj-ea"/>
                <a:cs typeface="+mj-cs"/>
              </a:rPr>
              <a:t>Jory Moore, DSB Business Finance    </a:t>
            </a:r>
            <a:br>
              <a:rPr lang="en-US" sz="4900" kern="1200" dirty="0">
                <a:solidFill>
                  <a:schemeClr val="tx1"/>
                </a:solidFill>
                <a:latin typeface="+mj-lt"/>
                <a:ea typeface="+mj-ea"/>
                <a:cs typeface="+mj-cs"/>
              </a:rPr>
            </a:br>
            <a:r>
              <a:rPr lang="en-US" sz="4900" kern="1200" dirty="0">
                <a:solidFill>
                  <a:schemeClr val="tx1"/>
                </a:solidFill>
                <a:latin typeface="+mj-lt"/>
                <a:ea typeface="+mj-ea"/>
                <a:cs typeface="+mj-cs"/>
              </a:rPr>
              <a:t>Manager</a:t>
            </a:r>
            <a:r>
              <a:rPr lang="en-US" sz="6000" kern="1200" dirty="0">
                <a:solidFill>
                  <a:schemeClr val="tx1"/>
                </a:solidFill>
                <a:latin typeface="+mj-lt"/>
                <a:ea typeface="+mj-ea"/>
                <a:cs typeface="+mj-cs"/>
              </a:rPr>
              <a:t>	</a:t>
            </a:r>
          </a:p>
        </p:txBody>
      </p:sp>
      <p:pic>
        <p:nvPicPr>
          <p:cNvPr id="5" name="Picture 4">
            <a:extLst>
              <a:ext uri="{FF2B5EF4-FFF2-40B4-BE49-F238E27FC236}">
                <a16:creationId xmlns:a16="http://schemas.microsoft.com/office/drawing/2014/main" id="{82051627-07D4-4B91-E6A5-B461B21CF447}"/>
              </a:ext>
            </a:extLst>
          </p:cNvPr>
          <p:cNvPicPr>
            <a:picLocks noChangeAspect="1"/>
          </p:cNvPicPr>
          <p:nvPr/>
        </p:nvPicPr>
        <p:blipFill>
          <a:blip r:embed="rId2"/>
          <a:srcRect/>
          <a:stretch/>
        </p:blipFill>
        <p:spPr>
          <a:xfrm>
            <a:off x="396203" y="291164"/>
            <a:ext cx="1778075" cy="717829"/>
          </a:xfrm>
          <a:prstGeom prst="rect">
            <a:avLst/>
          </a:prstGeom>
        </p:spPr>
      </p:pic>
    </p:spTree>
    <p:extLst>
      <p:ext uri="{BB962C8B-B14F-4D97-AF65-F5344CB8AC3E}">
        <p14:creationId xmlns:p14="http://schemas.microsoft.com/office/powerpoint/2010/main" val="84265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8C93B2-B002-0F13-CB64-AB78815EB261}"/>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6D32BE1-1DBE-AFA9-F971-8149F41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a:extLst>
              <a:ext uri="{FF2B5EF4-FFF2-40B4-BE49-F238E27FC236}">
                <a16:creationId xmlns:a16="http://schemas.microsoft.com/office/drawing/2014/main" id="{4383C73D-728C-93FC-5383-606FF5548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3A20C66-7113-8D90-CE0F-252AD84DC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6F06B-8EFF-DD74-7041-56425926D4EC}"/>
              </a:ext>
            </a:extLst>
          </p:cNvPr>
          <p:cNvSpPr>
            <a:spLocks noGrp="1"/>
          </p:cNvSpPr>
          <p:nvPr>
            <p:ph type="title"/>
          </p:nvPr>
        </p:nvSpPr>
        <p:spPr>
          <a:xfrm>
            <a:off x="1478595" y="2781324"/>
            <a:ext cx="9231410" cy="3127072"/>
          </a:xfrm>
        </p:spPr>
        <p:txBody>
          <a:bodyPr vert="horz" lIns="91440" tIns="45720" rIns="91440" bIns="45720" rtlCol="0" anchor="b">
            <a:normAutofit fontScale="90000"/>
          </a:bodyPr>
          <a:lstStyle/>
          <a:p>
            <a:r>
              <a:rPr lang="en-US" sz="6700" b="1" kern="1200" dirty="0">
                <a:solidFill>
                  <a:schemeClr val="tx1"/>
                </a:solidFill>
                <a:latin typeface="+mj-lt"/>
                <a:ea typeface="+mj-ea"/>
                <a:cs typeface="+mj-cs"/>
              </a:rPr>
              <a:t>How to Complete Your Proposal</a:t>
            </a:r>
            <a:br>
              <a:rPr lang="en-US" sz="6000" kern="1200" dirty="0">
                <a:solidFill>
                  <a:schemeClr val="tx1"/>
                </a:solidFill>
                <a:latin typeface="+mj-lt"/>
                <a:ea typeface="+mj-ea"/>
                <a:cs typeface="+mj-cs"/>
              </a:rPr>
            </a:br>
            <a:br>
              <a:rPr lang="en-US" sz="6000" kern="1200" dirty="0">
                <a:solidFill>
                  <a:schemeClr val="tx1"/>
                </a:solidFill>
                <a:latin typeface="+mj-lt"/>
                <a:ea typeface="+mj-ea"/>
                <a:cs typeface="+mj-cs"/>
              </a:rPr>
            </a:br>
            <a:r>
              <a:rPr lang="en-US" sz="4900" kern="1200" dirty="0">
                <a:solidFill>
                  <a:schemeClr val="tx1"/>
                </a:solidFill>
                <a:latin typeface="+mj-lt"/>
                <a:ea typeface="+mj-ea"/>
                <a:cs typeface="+mj-cs"/>
              </a:rPr>
              <a:t>Gemini Cornish</a:t>
            </a:r>
            <a:br>
              <a:rPr lang="en-US" sz="4900" kern="1200" dirty="0">
                <a:solidFill>
                  <a:schemeClr val="tx1"/>
                </a:solidFill>
                <a:latin typeface="+mj-lt"/>
                <a:ea typeface="+mj-ea"/>
                <a:cs typeface="+mj-cs"/>
              </a:rPr>
            </a:br>
            <a:r>
              <a:rPr lang="en-US" sz="4900" kern="1200" dirty="0">
                <a:solidFill>
                  <a:schemeClr val="tx1"/>
                </a:solidFill>
                <a:latin typeface="+mj-lt"/>
                <a:ea typeface="+mj-ea"/>
                <a:cs typeface="+mj-cs"/>
              </a:rPr>
              <a:t>Anastasia Jackson</a:t>
            </a:r>
            <a:br>
              <a:rPr lang="en-US" sz="4900" kern="1200" dirty="0">
                <a:solidFill>
                  <a:schemeClr val="tx1"/>
                </a:solidFill>
                <a:latin typeface="+mj-lt"/>
                <a:ea typeface="+mj-ea"/>
                <a:cs typeface="+mj-cs"/>
              </a:rPr>
            </a:br>
            <a:r>
              <a:rPr lang="en-US" sz="4000" kern="1200" dirty="0">
                <a:solidFill>
                  <a:schemeClr val="tx1"/>
                </a:solidFill>
                <a:latin typeface="+mj-lt"/>
                <a:ea typeface="+mj-ea"/>
                <a:cs typeface="+mj-cs"/>
              </a:rPr>
              <a:t>DSB Regional Business Managers</a:t>
            </a:r>
          </a:p>
        </p:txBody>
      </p:sp>
      <p:pic>
        <p:nvPicPr>
          <p:cNvPr id="5" name="Picture 4">
            <a:extLst>
              <a:ext uri="{FF2B5EF4-FFF2-40B4-BE49-F238E27FC236}">
                <a16:creationId xmlns:a16="http://schemas.microsoft.com/office/drawing/2014/main" id="{D8EA70E3-09A9-2565-5560-7A7F3E229064}"/>
              </a:ext>
            </a:extLst>
          </p:cNvPr>
          <p:cNvPicPr>
            <a:picLocks noChangeAspect="1"/>
          </p:cNvPicPr>
          <p:nvPr/>
        </p:nvPicPr>
        <p:blipFill>
          <a:blip r:embed="rId3"/>
          <a:srcRect/>
          <a:stretch/>
        </p:blipFill>
        <p:spPr>
          <a:xfrm>
            <a:off x="396203" y="291164"/>
            <a:ext cx="1778075" cy="717829"/>
          </a:xfrm>
          <a:prstGeom prst="rect">
            <a:avLst/>
          </a:prstGeom>
        </p:spPr>
      </p:pic>
    </p:spTree>
    <p:extLst>
      <p:ext uri="{BB962C8B-B14F-4D97-AF65-F5344CB8AC3E}">
        <p14:creationId xmlns:p14="http://schemas.microsoft.com/office/powerpoint/2010/main" val="59996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ED300A-3A5A-A5FB-86A3-8C8A2FCBB0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A0502F-9244-AE13-040B-6043F87577EC}"/>
              </a:ext>
            </a:extLst>
          </p:cNvPr>
          <p:cNvSpPr>
            <a:spLocks noGrp="1"/>
          </p:cNvSpPr>
          <p:nvPr>
            <p:ph type="title"/>
          </p:nvPr>
        </p:nvSpPr>
        <p:spPr>
          <a:xfrm>
            <a:off x="843947" y="199916"/>
            <a:ext cx="7923815" cy="1129537"/>
          </a:xfrm>
        </p:spPr>
        <p:txBody>
          <a:bodyPr vert="horz" lIns="91440" tIns="45720" rIns="91440" bIns="45720" rtlCol="0" anchor="t">
            <a:normAutofit/>
          </a:bodyPr>
          <a:lstStyle/>
          <a:p>
            <a:r>
              <a:rPr lang="en-US" sz="4000" dirty="0"/>
              <a:t>Steps to Apply</a:t>
            </a:r>
            <a:endParaRPr lang="en-US" sz="4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D1BF41DD-1F42-4F9F-9181-9C5747253DA9}"/>
              </a:ext>
            </a:extLst>
          </p:cNvPr>
          <p:cNvSpPr>
            <a:spLocks noGrp="1"/>
          </p:cNvSpPr>
          <p:nvPr>
            <p:ph idx="1"/>
          </p:nvPr>
        </p:nvSpPr>
        <p:spPr>
          <a:xfrm>
            <a:off x="843947" y="1218512"/>
            <a:ext cx="11156381" cy="4705997"/>
          </a:xfrm>
        </p:spPr>
        <p:txBody>
          <a:bodyPr vert="horz" lIns="91440" tIns="45720" rIns="91440" bIns="45720" rtlCol="0" anchor="t">
            <a:normAutofit fontScale="92500" lnSpcReduction="20000"/>
          </a:bodyPr>
          <a:lstStyle/>
          <a:p>
            <a:pPr marL="800100" lvl="1" indent="-342900">
              <a:lnSpc>
                <a:spcPct val="200000"/>
              </a:lnSpc>
              <a:buFont typeface="Wingdings" panose="05000000000000000000" pitchFamily="2" charset="2"/>
              <a:buChar char="q"/>
            </a:pPr>
            <a:r>
              <a:rPr lang="en-US" sz="2800" dirty="0">
                <a:ea typeface="Tahoma"/>
                <a:cs typeface="Tahoma"/>
              </a:rPr>
              <a:t> Download and complete your proposal </a:t>
            </a:r>
          </a:p>
          <a:p>
            <a:pPr marL="800100" lvl="1" indent="-342900">
              <a:lnSpc>
                <a:spcPct val="200000"/>
              </a:lnSpc>
              <a:buFont typeface="Wingdings" panose="05000000000000000000" pitchFamily="2" charset="2"/>
              <a:buChar char="q"/>
            </a:pPr>
            <a:r>
              <a:rPr lang="en-US" sz="2800" dirty="0">
                <a:ea typeface="Tahoma"/>
                <a:cs typeface="Tahoma"/>
              </a:rPr>
              <a:t> Gather other documents you will need to upload</a:t>
            </a:r>
          </a:p>
          <a:p>
            <a:pPr marL="800100" lvl="1" indent="-342900">
              <a:lnSpc>
                <a:spcPct val="200000"/>
              </a:lnSpc>
              <a:buFont typeface="Wingdings" panose="05000000000000000000" pitchFamily="2" charset="2"/>
              <a:buChar char="q"/>
            </a:pPr>
            <a:r>
              <a:rPr lang="en-US" sz="2800" dirty="0">
                <a:ea typeface="Tahoma"/>
                <a:cs typeface="Tahoma"/>
              </a:rPr>
              <a:t>Access the EDGE 2.0 Application at de.gov/edge</a:t>
            </a:r>
          </a:p>
          <a:p>
            <a:pPr marL="800100" lvl="1" indent="-342900">
              <a:lnSpc>
                <a:spcPct val="200000"/>
              </a:lnSpc>
              <a:buFont typeface="Wingdings" panose="05000000000000000000" pitchFamily="2" charset="2"/>
              <a:buChar char="q"/>
            </a:pPr>
            <a:r>
              <a:rPr lang="en-US" sz="2800" dirty="0">
                <a:ea typeface="Tahoma"/>
                <a:cs typeface="Tahoma"/>
              </a:rPr>
              <a:t>Fill out the application and upload all documents together at the same time</a:t>
            </a:r>
          </a:p>
          <a:p>
            <a:pPr marL="457200" lvl="1" indent="0">
              <a:lnSpc>
                <a:spcPct val="200000"/>
              </a:lnSpc>
              <a:buNone/>
            </a:pPr>
            <a:endParaRPr lang="en-US" sz="2800" dirty="0">
              <a:ea typeface="Tahoma"/>
              <a:cs typeface="Tahoma"/>
            </a:endParaRPr>
          </a:p>
          <a:p>
            <a:pPr marL="457200" lvl="1" indent="0">
              <a:lnSpc>
                <a:spcPct val="200000"/>
              </a:lnSpc>
              <a:buNone/>
            </a:pPr>
            <a:r>
              <a:rPr lang="en-US" sz="2800" dirty="0">
                <a:ea typeface="Tahoma"/>
                <a:cs typeface="Tahoma"/>
              </a:rPr>
              <a:t>DO NOT WAIT UNTIL SEPTEMBER 5</a:t>
            </a:r>
            <a:r>
              <a:rPr lang="en-US" sz="2800" baseline="30000" dirty="0">
                <a:ea typeface="Tahoma"/>
                <a:cs typeface="Tahoma"/>
              </a:rPr>
              <a:t>TH</a:t>
            </a:r>
            <a:r>
              <a:rPr lang="en-US" sz="2800" dirty="0">
                <a:ea typeface="Tahoma"/>
                <a:cs typeface="Tahoma"/>
              </a:rPr>
              <a:t> TO DO ALL OF THIS!</a:t>
            </a:r>
          </a:p>
          <a:p>
            <a:pPr marL="800100" lvl="1" indent="-342900">
              <a:lnSpc>
                <a:spcPct val="200000"/>
              </a:lnSpc>
              <a:buFont typeface="Wingdings" panose="05000000000000000000" pitchFamily="2" charset="2"/>
              <a:buChar char="q"/>
            </a:pPr>
            <a:endParaRPr lang="en-US" sz="2800" dirty="0">
              <a:ea typeface="Tahoma"/>
              <a:cs typeface="Tahoma"/>
            </a:endParaRPr>
          </a:p>
          <a:p>
            <a:pPr marL="0" indent="0">
              <a:buNone/>
            </a:pPr>
            <a:endParaRPr lang="en-US" dirty="0"/>
          </a:p>
        </p:txBody>
      </p:sp>
      <p:cxnSp>
        <p:nvCxnSpPr>
          <p:cNvPr id="9" name="Straight Connector 8">
            <a:extLst>
              <a:ext uri="{FF2B5EF4-FFF2-40B4-BE49-F238E27FC236}">
                <a16:creationId xmlns:a16="http://schemas.microsoft.com/office/drawing/2014/main" id="{533C7EFD-C74C-8A9A-142D-1F51D1F729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15B6DE-8B8F-1741-DBBF-54C68E49A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86127B1-EE6B-37A6-0FA6-293B54841EEF}"/>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1493667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80FD00-3242-6117-84C5-3D57C4F89D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DBE97-CC57-B659-55B3-61E258C2E5EA}"/>
              </a:ext>
            </a:extLst>
          </p:cNvPr>
          <p:cNvSpPr>
            <a:spLocks noGrp="1"/>
          </p:cNvSpPr>
          <p:nvPr>
            <p:ph type="title"/>
          </p:nvPr>
        </p:nvSpPr>
        <p:spPr>
          <a:xfrm>
            <a:off x="843947" y="199916"/>
            <a:ext cx="7923815" cy="1129537"/>
          </a:xfrm>
        </p:spPr>
        <p:txBody>
          <a:bodyPr vert="horz" lIns="91440" tIns="45720" rIns="91440" bIns="45720" rtlCol="0" anchor="t">
            <a:normAutofit/>
          </a:bodyPr>
          <a:lstStyle/>
          <a:p>
            <a:r>
              <a:rPr lang="en-US" sz="4000" dirty="0"/>
              <a:t>Formatting Your Proposal </a:t>
            </a:r>
            <a:endParaRPr lang="en-US" sz="4000" kern="1200" dirty="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AA4E00F-F587-C37F-E272-F28DBC8DA85C}"/>
              </a:ext>
            </a:extLst>
          </p:cNvPr>
          <p:cNvSpPr>
            <a:spLocks noGrp="1"/>
          </p:cNvSpPr>
          <p:nvPr>
            <p:ph idx="1"/>
          </p:nvPr>
        </p:nvSpPr>
        <p:spPr>
          <a:xfrm>
            <a:off x="843947" y="1218512"/>
            <a:ext cx="11156381" cy="4705997"/>
          </a:xfrm>
        </p:spPr>
        <p:txBody>
          <a:bodyPr vert="horz" lIns="91440" tIns="45720" rIns="91440" bIns="45720" rtlCol="0" anchor="t">
            <a:normAutofit fontScale="92500" lnSpcReduction="20000"/>
          </a:bodyPr>
          <a:lstStyle/>
          <a:p>
            <a:pPr marL="800100" lvl="1" indent="-342900">
              <a:lnSpc>
                <a:spcPct val="200000"/>
              </a:lnSpc>
              <a:buFont typeface="Wingdings" panose="05000000000000000000" pitchFamily="2" charset="2"/>
              <a:buChar char="q"/>
            </a:pPr>
            <a:r>
              <a:rPr lang="en-US" sz="2800" dirty="0"/>
              <a:t>Must use STEM or Entrepreneur template on website to format proposal – complete all sections!  Type of business determines which template you use. </a:t>
            </a:r>
            <a:endParaRPr lang="en-US" sz="2800" dirty="0">
              <a:ea typeface="Tahoma"/>
              <a:cs typeface="Tahoma"/>
            </a:endParaRPr>
          </a:p>
          <a:p>
            <a:pPr marL="800100" lvl="1" indent="-342900">
              <a:lnSpc>
                <a:spcPct val="200000"/>
              </a:lnSpc>
              <a:buFont typeface="Wingdings" panose="05000000000000000000" pitchFamily="2" charset="2"/>
              <a:buChar char="q"/>
            </a:pPr>
            <a:r>
              <a:rPr lang="en-US" sz="2800" dirty="0">
                <a:ea typeface="Tahoma"/>
                <a:cs typeface="Tahoma"/>
              </a:rPr>
              <a:t>Font: Times New Roman, 12 Point</a:t>
            </a:r>
          </a:p>
          <a:p>
            <a:pPr marL="800100" lvl="1" indent="-342900">
              <a:lnSpc>
                <a:spcPct val="200000"/>
              </a:lnSpc>
              <a:buFont typeface="Wingdings" panose="05000000000000000000" pitchFamily="2" charset="2"/>
              <a:buChar char="q"/>
            </a:pPr>
            <a:r>
              <a:rPr lang="en-US" sz="2800" dirty="0">
                <a:ea typeface="Tahoma"/>
                <a:cs typeface="Tahoma"/>
              </a:rPr>
              <a:t>Double-Spaced</a:t>
            </a:r>
          </a:p>
          <a:p>
            <a:pPr marL="800100" lvl="1" indent="-342900">
              <a:lnSpc>
                <a:spcPct val="200000"/>
              </a:lnSpc>
              <a:buFont typeface="Wingdings" panose="05000000000000000000" pitchFamily="2" charset="2"/>
              <a:buChar char="q"/>
            </a:pPr>
            <a:r>
              <a:rPr lang="en-US" sz="2800" dirty="0">
                <a:ea typeface="Tahoma"/>
                <a:cs typeface="Tahoma"/>
              </a:rPr>
              <a:t>20-page maximum (EDGE application does not count towards page limit)</a:t>
            </a:r>
          </a:p>
          <a:p>
            <a:pPr marL="800100" lvl="1" indent="-342900">
              <a:lnSpc>
                <a:spcPct val="200000"/>
              </a:lnSpc>
              <a:buFont typeface="Wingdings" panose="05000000000000000000" pitchFamily="2" charset="2"/>
              <a:buChar char="q"/>
            </a:pPr>
            <a:r>
              <a:rPr lang="en-US" sz="2800" dirty="0">
                <a:ea typeface="Tahoma"/>
                <a:cs typeface="Tahoma"/>
              </a:rPr>
              <a:t>Save as PDF and upload when completing application </a:t>
            </a:r>
          </a:p>
          <a:p>
            <a:pPr marL="0" indent="0">
              <a:buNone/>
            </a:pPr>
            <a:endParaRPr lang="en-US" dirty="0"/>
          </a:p>
        </p:txBody>
      </p:sp>
      <p:cxnSp>
        <p:nvCxnSpPr>
          <p:cNvPr id="9" name="Straight Connector 8">
            <a:extLst>
              <a:ext uri="{FF2B5EF4-FFF2-40B4-BE49-F238E27FC236}">
                <a16:creationId xmlns:a16="http://schemas.microsoft.com/office/drawing/2014/main" id="{51369620-78FD-5FB4-4FA4-17E7041844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FB4C11C-D2AD-78CF-02A6-59CD15F53F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8897" y="5231580"/>
            <a:ext cx="10459156"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F4AD0563-95C8-D9E6-55AA-CC955309E00C}"/>
              </a:ext>
            </a:extLst>
          </p:cNvPr>
          <p:cNvPicPr>
            <a:picLocks noChangeAspect="1"/>
          </p:cNvPicPr>
          <p:nvPr/>
        </p:nvPicPr>
        <p:blipFill>
          <a:blip r:embed="rId3"/>
          <a:srcRect/>
          <a:stretch/>
        </p:blipFill>
        <p:spPr>
          <a:xfrm>
            <a:off x="10480561" y="5993027"/>
            <a:ext cx="1358226" cy="548331"/>
          </a:xfrm>
          <a:prstGeom prst="rect">
            <a:avLst/>
          </a:prstGeom>
        </p:spPr>
      </p:pic>
    </p:spTree>
    <p:extLst>
      <p:ext uri="{BB962C8B-B14F-4D97-AF65-F5344CB8AC3E}">
        <p14:creationId xmlns:p14="http://schemas.microsoft.com/office/powerpoint/2010/main" val="3365026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68C161-33DB-EBB5-89D0-61BE918B0BFA}"/>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A907D72-C6A4-2D51-7F7C-0CA0C1B0001E}"/>
              </a:ext>
            </a:extLst>
          </p:cNvPr>
          <p:cNvPicPr>
            <a:picLocks noChangeAspect="1"/>
          </p:cNvPicPr>
          <p:nvPr/>
        </p:nvPicPr>
        <p:blipFill>
          <a:blip r:embed="rId3"/>
          <a:srcRect/>
          <a:stretch/>
        </p:blipFill>
        <p:spPr>
          <a:xfrm>
            <a:off x="10480561" y="5993027"/>
            <a:ext cx="1358226" cy="548331"/>
          </a:xfrm>
          <a:prstGeom prst="rect">
            <a:avLst/>
          </a:prstGeom>
        </p:spPr>
      </p:pic>
      <p:pic>
        <p:nvPicPr>
          <p:cNvPr id="5" name="Picture 4">
            <a:extLst>
              <a:ext uri="{FF2B5EF4-FFF2-40B4-BE49-F238E27FC236}">
                <a16:creationId xmlns:a16="http://schemas.microsoft.com/office/drawing/2014/main" id="{09999A5B-BB7E-685A-9E0D-54044EAC1C10}"/>
              </a:ext>
            </a:extLst>
          </p:cNvPr>
          <p:cNvPicPr>
            <a:picLocks noChangeAspect="1"/>
          </p:cNvPicPr>
          <p:nvPr/>
        </p:nvPicPr>
        <p:blipFill>
          <a:blip r:embed="rId4"/>
          <a:stretch>
            <a:fillRect/>
          </a:stretch>
        </p:blipFill>
        <p:spPr>
          <a:xfrm>
            <a:off x="0" y="-40213"/>
            <a:ext cx="5595257" cy="6750118"/>
          </a:xfrm>
          <a:prstGeom prst="rect">
            <a:avLst/>
          </a:prstGeom>
        </p:spPr>
      </p:pic>
      <p:pic>
        <p:nvPicPr>
          <p:cNvPr id="8" name="Picture 7">
            <a:extLst>
              <a:ext uri="{FF2B5EF4-FFF2-40B4-BE49-F238E27FC236}">
                <a16:creationId xmlns:a16="http://schemas.microsoft.com/office/drawing/2014/main" id="{B216D69E-4949-976A-8B70-186E05162D14}"/>
              </a:ext>
            </a:extLst>
          </p:cNvPr>
          <p:cNvPicPr>
            <a:picLocks noChangeAspect="1"/>
          </p:cNvPicPr>
          <p:nvPr/>
        </p:nvPicPr>
        <p:blipFill>
          <a:blip r:embed="rId5"/>
          <a:stretch>
            <a:fillRect/>
          </a:stretch>
        </p:blipFill>
        <p:spPr>
          <a:xfrm>
            <a:off x="5315277" y="813421"/>
            <a:ext cx="6875387" cy="4335522"/>
          </a:xfrm>
          <a:prstGeom prst="rect">
            <a:avLst/>
          </a:prstGeom>
        </p:spPr>
      </p:pic>
    </p:spTree>
    <p:extLst>
      <p:ext uri="{BB962C8B-B14F-4D97-AF65-F5344CB8AC3E}">
        <p14:creationId xmlns:p14="http://schemas.microsoft.com/office/powerpoint/2010/main" val="3036605843"/>
      </p:ext>
    </p:extLst>
  </p:cSld>
  <p:clrMapOvr>
    <a:masterClrMapping/>
  </p:clrMapOvr>
</p:sld>
</file>

<file path=ppt/theme/theme1.xml><?xml version="1.0" encoding="utf-8"?>
<a:theme xmlns:a="http://schemas.openxmlformats.org/drawingml/2006/main" name="Office Theme">
  <a:themeElements>
    <a:clrScheme name="Custom 8">
      <a:dk1>
        <a:srgbClr val="223D77"/>
      </a:dk1>
      <a:lt1>
        <a:srgbClr val="FFFFFF"/>
      </a:lt1>
      <a:dk2>
        <a:srgbClr val="17406D"/>
      </a:dk2>
      <a:lt2>
        <a:srgbClr val="DBEFF9"/>
      </a:lt2>
      <a:accent1>
        <a:srgbClr val="0F6FC6"/>
      </a:accent1>
      <a:accent2>
        <a:srgbClr val="009DD9"/>
      </a:accent2>
      <a:accent3>
        <a:srgbClr val="0BD0D9"/>
      </a:accent3>
      <a:accent4>
        <a:srgbClr val="96C93D"/>
      </a:accent4>
      <a:accent5>
        <a:srgbClr val="7CCA62"/>
      </a:accent5>
      <a:accent6>
        <a:srgbClr val="A5C249"/>
      </a:accent6>
      <a:hlink>
        <a:srgbClr val="F49100"/>
      </a:hlink>
      <a:folHlink>
        <a:srgbClr val="85DFD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GE 2.0 presentation  -  Read-Only" id="{30CECC09-3762-45B2-B1F4-002219A5B3D8}" vid="{1D0DBAC7-73B8-430D-892B-90F02EACFA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EDGE 2.0 presentation</Template>
  <TotalTime>734</TotalTime>
  <Words>1304</Words>
  <Application>Microsoft Office PowerPoint</Application>
  <PresentationFormat>Widescreen</PresentationFormat>
  <Paragraphs>217</Paragraphs>
  <Slides>32</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Avenir Next LT Pro</vt:lpstr>
      <vt:lpstr>Tahoma</vt:lpstr>
      <vt:lpstr>Tw Cen MT</vt:lpstr>
      <vt:lpstr>Wingdings</vt:lpstr>
      <vt:lpstr>Office Theme</vt:lpstr>
      <vt:lpstr>How to Complete Your  EDGE 2.0 Application </vt:lpstr>
      <vt:lpstr>Presenters </vt:lpstr>
      <vt:lpstr>Type any questions into the Q&amp;A</vt:lpstr>
      <vt:lpstr>Components of Your EDGE 2.0 Application</vt:lpstr>
      <vt:lpstr>Completing Your Online Application  Jory Moore, DSB Business Finance     Manager </vt:lpstr>
      <vt:lpstr>How to Complete Your Proposal  Gemini Cornish Anastasia Jackson DSB Regional Business Managers</vt:lpstr>
      <vt:lpstr>Steps to Apply</vt:lpstr>
      <vt:lpstr>Formatting Your Proposal </vt:lpstr>
      <vt:lpstr>PowerPoint Presentation</vt:lpstr>
      <vt:lpstr>PowerPoint Presentation</vt:lpstr>
      <vt:lpstr>4 Documents You Need to Upload</vt:lpstr>
      <vt:lpstr>Balance Sheet   vs  Income Statement</vt:lpstr>
      <vt:lpstr>Balance Sheet v. Income Statement</vt:lpstr>
      <vt:lpstr>Example of Business License</vt:lpstr>
      <vt:lpstr>Other Tips, Resources and Information </vt:lpstr>
      <vt:lpstr>Tips</vt:lpstr>
      <vt:lpstr>3 to 1 Match (found in application form)</vt:lpstr>
      <vt:lpstr>Eligible Projects</vt:lpstr>
      <vt:lpstr>Additional Points on the application</vt:lpstr>
      <vt:lpstr>Governor’s Industry Of Interest</vt:lpstr>
      <vt:lpstr>Governor’s Industry Of Interest</vt:lpstr>
      <vt:lpstr>Governor’s Industry Of Interest</vt:lpstr>
      <vt:lpstr>Office of Supplier Diversity</vt:lpstr>
      <vt:lpstr>PowerPoint Presentation</vt:lpstr>
      <vt:lpstr>Resources</vt:lpstr>
      <vt:lpstr>After Application Submission</vt:lpstr>
      <vt:lpstr>After Award</vt:lpstr>
      <vt:lpstr>Deadline for applications   Friday, September 5th  4:00 p.m.  Do Not Wait Until the Last Minute!!</vt:lpstr>
      <vt:lpstr>PowerPoint Presentation</vt:lpstr>
      <vt:lpstr>Stay Connected</vt:lpstr>
      <vt:lpstr>Business Managers</vt:lpstr>
      <vt:lpstr>Thank You</vt:lpstr>
    </vt:vector>
  </TitlesOfParts>
  <Company>State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Wojcik, Andrea (DOS)</dc:creator>
  <cp:lastModifiedBy>Wojcik, Andrea (DOS)</cp:lastModifiedBy>
  <cp:revision>13</cp:revision>
  <dcterms:created xsi:type="dcterms:W3CDTF">2025-08-05T15:22:48Z</dcterms:created>
  <dcterms:modified xsi:type="dcterms:W3CDTF">2025-08-06T15:30:12Z</dcterms:modified>
</cp:coreProperties>
</file>