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56" r:id="rId5"/>
    <p:sldId id="257" r:id="rId6"/>
    <p:sldId id="280" r:id="rId7"/>
    <p:sldId id="588" r:id="rId8"/>
    <p:sldId id="583" r:id="rId9"/>
    <p:sldId id="260" r:id="rId10"/>
    <p:sldId id="266" r:id="rId11"/>
    <p:sldId id="589" r:id="rId12"/>
    <p:sldId id="591" r:id="rId13"/>
    <p:sldId id="281" r:id="rId14"/>
    <p:sldId id="289" r:id="rId15"/>
    <p:sldId id="285" r:id="rId16"/>
    <p:sldId id="286" r:id="rId17"/>
    <p:sldId id="282" r:id="rId18"/>
    <p:sldId id="559" r:id="rId19"/>
    <p:sldId id="572" r:id="rId20"/>
    <p:sldId id="578" r:id="rId21"/>
    <p:sldId id="560" r:id="rId22"/>
    <p:sldId id="585" r:id="rId23"/>
    <p:sldId id="570" r:id="rId24"/>
    <p:sldId id="291" r:id="rId25"/>
    <p:sldId id="579" r:id="rId26"/>
    <p:sldId id="580" r:id="rId27"/>
    <p:sldId id="581" r:id="rId28"/>
    <p:sldId id="288" r:id="rId29"/>
    <p:sldId id="577" r:id="rId30"/>
    <p:sldId id="571" r:id="rId31"/>
    <p:sldId id="576" r:id="rId32"/>
    <p:sldId id="267" r:id="rId33"/>
    <p:sldId id="561" r:id="rId34"/>
    <p:sldId id="586" r:id="rId35"/>
    <p:sldId id="573" r:id="rId36"/>
    <p:sldId id="574" r:id="rId37"/>
    <p:sldId id="590" r:id="rId38"/>
    <p:sldId id="277" r:id="rId39"/>
    <p:sldId id="279" r:id="rId40"/>
    <p:sldId id="592" r:id="rId41"/>
    <p:sldId id="276" r:id="rId42"/>
    <p:sldId id="273"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FB2C40-376F-EBC0-8C49-FE6B62DBCBFB}" name="Wojcik, Andrea (DOS)" initials="AW" userId="S::Andrea.Wojcik@delaware.gov::20bf5b08-ec6c-46f7-8b9d-301f03448319" providerId="AD"/>
  <p188:author id="{1ACF1F52-AC60-26FD-99AC-EED7C43DE85A}" name="Watts, Jaimie (DOS)" initials="JW" userId="S::jaimie.watts@delaware.gov::80432a69-f31a-4ac2-8157-5001a5e387e3" providerId="AD"/>
  <p188:author id="{D84917AB-8763-D70B-D66F-5D66A54677FC}" name="Bell, CJ (DOS)" initials="CB" userId="S::christopher.j.bell@delaware.gov::6727905c-ae3a-4bcf-a354-ca19a1aa1b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C6D6E3-704C-4941-9B14-82CA0C89377F}" v="1" dt="2026-01-29T14:52:13.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72639" autoAdjust="0"/>
  </p:normalViewPr>
  <p:slideViewPr>
    <p:cSldViewPr snapToGrid="0">
      <p:cViewPr varScale="1">
        <p:scale>
          <a:sx n="46" d="100"/>
          <a:sy n="46" d="100"/>
        </p:scale>
        <p:origin x="12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6F0FF-0BA3-4625-88B1-E0410CBD6B94}"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63D76-9D15-47BF-AB9A-AD51F765B075}" type="slidenum">
              <a:rPr lang="en-US" smtClean="0"/>
              <a:t>‹#›</a:t>
            </a:fld>
            <a:endParaRPr lang="en-US"/>
          </a:p>
        </p:txBody>
      </p:sp>
    </p:spTree>
    <p:extLst>
      <p:ext uri="{BB962C8B-B14F-4D97-AF65-F5344CB8AC3E}">
        <p14:creationId xmlns:p14="http://schemas.microsoft.com/office/powerpoint/2010/main" val="2252172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elaware.sizeup.co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bing.com/ck/a?!&amp;&amp;p=c908696054f814d6bbabb04991565870445d1e10bbd60e0b649d1bbd6da0ec05JmltdHM9MTc1OTM2MzIwMA&amp;ptn=3&amp;ver=2&amp;hsh=4&amp;fclid=0bf47d4d-af16-68c5-0d7d-690aae8f6985&amp;u=a1aHR0cHM6Ly9idXNpbmVzcy5kZWxhd2FyZS5nb3Yvc2l6ZXVwLWRlbGF3YXJlLw&amp;ntb=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ventbrite.com/e/kent-county-small-business-outreach-workshop-tickets-1980638145009"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entimeter.com/app/presentation/al6kyavqyssbuvgv3yqm99q6igyqag6o/edit?source=share-moda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ntimeter.com/app/presentation/al6kyavqyssbuvgv3yqm99q6igyqag6o/edit?source=share-moda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https://www.menti.com/al1k28gyzm54</a:t>
            </a:r>
            <a:br>
              <a:rPr lang="en-US" dirty="0"/>
            </a:br>
            <a:br>
              <a:rPr lang="en-US" dirty="0"/>
            </a:br>
            <a:r>
              <a:rPr lang="en-US" dirty="0">
                <a:solidFill>
                  <a:schemeClr val="bg1"/>
                </a:solidFill>
              </a:rPr>
              <a:t>Join at menti.com | use code 8224 6194</a:t>
            </a:r>
          </a:p>
          <a:p>
            <a:r>
              <a:rPr lang="en-US" dirty="0"/>
              <a:t>This webinar will be recorded and posted on our website de.gov/edge (</a:t>
            </a:r>
            <a:r>
              <a:rPr lang="en-US" i="1" dirty="0"/>
              <a:t>by end of week?)</a:t>
            </a:r>
            <a:br>
              <a:rPr lang="en-US" dirty="0"/>
            </a:br>
            <a:br>
              <a:rPr lang="en-US" dirty="0"/>
            </a:br>
            <a:r>
              <a:rPr lang="en-US" dirty="0"/>
              <a:t>if you have questions as we are going through presentation, please add them in the Q&amp;A section and our DSB team will read them allowed and answer. Q&amp;A will be available in FAQ  DE.gov/EDGE</a:t>
            </a:r>
          </a:p>
          <a:p>
            <a:endParaRPr lang="en-US" dirty="0"/>
          </a:p>
        </p:txBody>
      </p:sp>
      <p:sp>
        <p:nvSpPr>
          <p:cNvPr id="4" name="Slide Number Placeholder 3"/>
          <p:cNvSpPr>
            <a:spLocks noGrp="1"/>
          </p:cNvSpPr>
          <p:nvPr>
            <p:ph type="sldNum" sz="quarter" idx="5"/>
          </p:nvPr>
        </p:nvSpPr>
        <p:spPr/>
        <p:txBody>
          <a:bodyPr/>
          <a:lstStyle/>
          <a:p>
            <a:fld id="{41063D76-9D15-47BF-AB9A-AD51F765B075}" type="slidenum">
              <a:rPr lang="en-US" smtClean="0"/>
              <a:t>2</a:t>
            </a:fld>
            <a:endParaRPr lang="en-US"/>
          </a:p>
        </p:txBody>
      </p:sp>
    </p:spTree>
    <p:extLst>
      <p:ext uri="{BB962C8B-B14F-4D97-AF65-F5344CB8AC3E}">
        <p14:creationId xmlns:p14="http://schemas.microsoft.com/office/powerpoint/2010/main" val="1061784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DA776-5F34-3C2A-98CF-2CD1865C9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8BDA7-3325-C25F-3E74-B6D1BDBEC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E5B5C-8E61-503A-199E-E2F4F2D52159}"/>
              </a:ext>
            </a:extLst>
          </p:cNvPr>
          <p:cNvSpPr>
            <a:spLocks noGrp="1"/>
          </p:cNvSpPr>
          <p:nvPr>
            <p:ph type="body" idx="1"/>
          </p:nvPr>
        </p:nvSpPr>
        <p:spPr/>
        <p:txBody>
          <a:bodyPr/>
          <a:lstStyle/>
          <a:p>
            <a:r>
              <a:rPr lang="en-US" dirty="0"/>
              <a:t>Gemini</a:t>
            </a:r>
          </a:p>
        </p:txBody>
      </p:sp>
      <p:sp>
        <p:nvSpPr>
          <p:cNvPr id="4" name="Slide Number Placeholder 3">
            <a:extLst>
              <a:ext uri="{FF2B5EF4-FFF2-40B4-BE49-F238E27FC236}">
                <a16:creationId xmlns:a16="http://schemas.microsoft.com/office/drawing/2014/main" id="{B47423FB-92E1-9225-8331-A0CAC0822A2C}"/>
              </a:ext>
            </a:extLst>
          </p:cNvPr>
          <p:cNvSpPr>
            <a:spLocks noGrp="1"/>
          </p:cNvSpPr>
          <p:nvPr>
            <p:ph type="sldNum" sz="quarter" idx="5"/>
          </p:nvPr>
        </p:nvSpPr>
        <p:spPr/>
        <p:txBody>
          <a:bodyPr/>
          <a:lstStyle/>
          <a:p>
            <a:fld id="{41063D76-9D15-47BF-AB9A-AD51F765B075}" type="slidenum">
              <a:rPr lang="en-US" smtClean="0"/>
              <a:t>11</a:t>
            </a:fld>
            <a:endParaRPr lang="en-US"/>
          </a:p>
        </p:txBody>
      </p:sp>
    </p:spTree>
    <p:extLst>
      <p:ext uri="{BB962C8B-B14F-4D97-AF65-F5344CB8AC3E}">
        <p14:creationId xmlns:p14="http://schemas.microsoft.com/office/powerpoint/2010/main" val="2400792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C7E93-DA4C-5D5F-5DC7-FFA3F9648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65BCF-8118-4D90-826D-A6B512401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4F29-225E-F279-7471-E65BE301DA7A}"/>
              </a:ext>
            </a:extLst>
          </p:cNvPr>
          <p:cNvSpPr>
            <a:spLocks noGrp="1"/>
          </p:cNvSpPr>
          <p:nvPr>
            <p:ph type="body" idx="1"/>
          </p:nvPr>
        </p:nvSpPr>
        <p:spPr/>
        <p:txBody>
          <a:bodyPr/>
          <a:lstStyle/>
          <a:p>
            <a:r>
              <a:rPr lang="en-US" dirty="0"/>
              <a:t>Gemini</a:t>
            </a:r>
          </a:p>
        </p:txBody>
      </p:sp>
      <p:sp>
        <p:nvSpPr>
          <p:cNvPr id="4" name="Slide Number Placeholder 3">
            <a:extLst>
              <a:ext uri="{FF2B5EF4-FFF2-40B4-BE49-F238E27FC236}">
                <a16:creationId xmlns:a16="http://schemas.microsoft.com/office/drawing/2014/main" id="{428E7938-8B06-01F7-DDB9-08C3A003E26F}"/>
              </a:ext>
            </a:extLst>
          </p:cNvPr>
          <p:cNvSpPr>
            <a:spLocks noGrp="1"/>
          </p:cNvSpPr>
          <p:nvPr>
            <p:ph type="sldNum" sz="quarter" idx="5"/>
          </p:nvPr>
        </p:nvSpPr>
        <p:spPr/>
        <p:txBody>
          <a:bodyPr/>
          <a:lstStyle/>
          <a:p>
            <a:fld id="{41063D76-9D15-47BF-AB9A-AD51F765B075}" type="slidenum">
              <a:rPr lang="en-US" smtClean="0"/>
              <a:t>12</a:t>
            </a:fld>
            <a:endParaRPr lang="en-US"/>
          </a:p>
        </p:txBody>
      </p:sp>
    </p:spTree>
    <p:extLst>
      <p:ext uri="{BB962C8B-B14F-4D97-AF65-F5344CB8AC3E}">
        <p14:creationId xmlns:p14="http://schemas.microsoft.com/office/powerpoint/2010/main" val="965262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AA905-E67A-C7C4-3B88-3F63A973B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49BAA-A974-7FED-2C36-50254D930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C841F-8A77-D0F1-E2DD-8456532F9C1E}"/>
              </a:ext>
            </a:extLst>
          </p:cNvPr>
          <p:cNvSpPr>
            <a:spLocks noGrp="1"/>
          </p:cNvSpPr>
          <p:nvPr>
            <p:ph type="body" idx="1"/>
          </p:nvPr>
        </p:nvSpPr>
        <p:spPr/>
        <p:txBody>
          <a:bodyPr/>
          <a:lstStyle/>
          <a:p>
            <a:r>
              <a:rPr lang="en-US" dirty="0"/>
              <a:t>Gemini</a:t>
            </a:r>
          </a:p>
        </p:txBody>
      </p:sp>
      <p:sp>
        <p:nvSpPr>
          <p:cNvPr id="4" name="Slide Number Placeholder 3">
            <a:extLst>
              <a:ext uri="{FF2B5EF4-FFF2-40B4-BE49-F238E27FC236}">
                <a16:creationId xmlns:a16="http://schemas.microsoft.com/office/drawing/2014/main" id="{7616EEEC-F3A8-B9A0-8DCC-D00CFABF61C5}"/>
              </a:ext>
            </a:extLst>
          </p:cNvPr>
          <p:cNvSpPr>
            <a:spLocks noGrp="1"/>
          </p:cNvSpPr>
          <p:nvPr>
            <p:ph type="sldNum" sz="quarter" idx="5"/>
          </p:nvPr>
        </p:nvSpPr>
        <p:spPr/>
        <p:txBody>
          <a:bodyPr/>
          <a:lstStyle/>
          <a:p>
            <a:fld id="{41063D76-9D15-47BF-AB9A-AD51F765B075}" type="slidenum">
              <a:rPr lang="en-US" smtClean="0"/>
              <a:t>13</a:t>
            </a:fld>
            <a:endParaRPr lang="en-US"/>
          </a:p>
        </p:txBody>
      </p:sp>
    </p:spTree>
    <p:extLst>
      <p:ext uri="{BB962C8B-B14F-4D97-AF65-F5344CB8AC3E}">
        <p14:creationId xmlns:p14="http://schemas.microsoft.com/office/powerpoint/2010/main" val="4279517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EF157-1A3D-23CA-7416-6B45A1F78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38D6E-27D7-96BC-24F9-3ED8A1907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0112E-7BB8-5253-2AB1-BB7DB732101B}"/>
              </a:ext>
            </a:extLst>
          </p:cNvPr>
          <p:cNvSpPr>
            <a:spLocks noGrp="1"/>
          </p:cNvSpPr>
          <p:nvPr>
            <p:ph type="body" idx="1"/>
          </p:nvPr>
        </p:nvSpPr>
        <p:spPr/>
        <p:txBody>
          <a:bodyPr/>
          <a:lstStyle/>
          <a:p>
            <a:r>
              <a:rPr lang="en-US" dirty="0"/>
              <a:t>GEMINI</a:t>
            </a:r>
          </a:p>
        </p:txBody>
      </p:sp>
      <p:sp>
        <p:nvSpPr>
          <p:cNvPr id="4" name="Slide Number Placeholder 3">
            <a:extLst>
              <a:ext uri="{FF2B5EF4-FFF2-40B4-BE49-F238E27FC236}">
                <a16:creationId xmlns:a16="http://schemas.microsoft.com/office/drawing/2014/main" id="{5E27D4D5-125F-B9E4-9EDD-4FCEE3AC2E07}"/>
              </a:ext>
            </a:extLst>
          </p:cNvPr>
          <p:cNvSpPr>
            <a:spLocks noGrp="1"/>
          </p:cNvSpPr>
          <p:nvPr>
            <p:ph type="sldNum" sz="quarter" idx="5"/>
          </p:nvPr>
        </p:nvSpPr>
        <p:spPr/>
        <p:txBody>
          <a:bodyPr/>
          <a:lstStyle/>
          <a:p>
            <a:fld id="{41063D76-9D15-47BF-AB9A-AD51F765B075}" type="slidenum">
              <a:rPr lang="en-US" smtClean="0"/>
              <a:t>14</a:t>
            </a:fld>
            <a:endParaRPr lang="en-US"/>
          </a:p>
        </p:txBody>
      </p:sp>
    </p:spTree>
    <p:extLst>
      <p:ext uri="{BB962C8B-B14F-4D97-AF65-F5344CB8AC3E}">
        <p14:creationId xmlns:p14="http://schemas.microsoft.com/office/powerpoint/2010/main" val="3608181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Gemini</a:t>
            </a:r>
          </a:p>
        </p:txBody>
      </p:sp>
      <p:sp>
        <p:nvSpPr>
          <p:cNvPr id="4" name="Slide Number Placeholder 3"/>
          <p:cNvSpPr>
            <a:spLocks noGrp="1"/>
          </p:cNvSpPr>
          <p:nvPr>
            <p:ph type="sldNum" sz="quarter" idx="5"/>
          </p:nvPr>
        </p:nvSpPr>
        <p:spPr/>
        <p:txBody>
          <a:bodyPr/>
          <a:lstStyle/>
          <a:p>
            <a:fld id="{41063D76-9D15-47BF-AB9A-AD51F765B075}" type="slidenum">
              <a:rPr lang="en-US" smtClean="0"/>
              <a:t>15</a:t>
            </a:fld>
            <a:endParaRPr lang="en-US"/>
          </a:p>
        </p:txBody>
      </p:sp>
    </p:spTree>
    <p:extLst>
      <p:ext uri="{BB962C8B-B14F-4D97-AF65-F5344CB8AC3E}">
        <p14:creationId xmlns:p14="http://schemas.microsoft.com/office/powerpoint/2010/main" val="1459538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C351A-0751-665B-18FF-9FF4AD022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4FC18-1507-F900-3857-BAC89475B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6D635-5580-E761-182B-74747C63EDD4}"/>
              </a:ext>
            </a:extLst>
          </p:cNvPr>
          <p:cNvSpPr>
            <a:spLocks noGrp="1"/>
          </p:cNvSpPr>
          <p:nvPr>
            <p:ph type="body" idx="1"/>
          </p:nvPr>
        </p:nvSpPr>
        <p:spPr/>
        <p:txBody>
          <a:bodyPr/>
          <a:lstStyle/>
          <a:p>
            <a:r>
              <a:rPr lang="en-US" dirty="0"/>
              <a:t>The income statement outlines your business sales and expenses. Creditors use this to determine the profitability of your business. Creditors use this statement to determine if your business will be able to make loan payments. Income statements cover a “period of time”.</a:t>
            </a:r>
          </a:p>
          <a:p>
            <a:endParaRPr lang="en-US" dirty="0"/>
          </a:p>
          <a:p>
            <a:r>
              <a:rPr lang="en-US" dirty="0"/>
              <a:t>The balance sheet outlines your business assets, liabilities and owners equity. Owners Equity is a business net worth. Creditors use this statement to determine the value of your business, your assets that support your business operations and your business debts. Balance Sheet is a  “point in time.”</a:t>
            </a:r>
            <a:br>
              <a:rPr lang="en-US" dirty="0"/>
            </a:br>
            <a:br>
              <a:rPr lang="en-US" dirty="0"/>
            </a:br>
            <a:r>
              <a:rPr lang="en-US" dirty="0"/>
              <a:t>GEMINI</a:t>
            </a:r>
          </a:p>
        </p:txBody>
      </p:sp>
      <p:sp>
        <p:nvSpPr>
          <p:cNvPr id="4" name="Slide Number Placeholder 3">
            <a:extLst>
              <a:ext uri="{FF2B5EF4-FFF2-40B4-BE49-F238E27FC236}">
                <a16:creationId xmlns:a16="http://schemas.microsoft.com/office/drawing/2014/main" id="{C6206393-4209-ACC6-74AC-D8E2E3F7F48A}"/>
              </a:ext>
            </a:extLst>
          </p:cNvPr>
          <p:cNvSpPr>
            <a:spLocks noGrp="1"/>
          </p:cNvSpPr>
          <p:nvPr>
            <p:ph type="sldNum" sz="quarter" idx="5"/>
          </p:nvPr>
        </p:nvSpPr>
        <p:spPr/>
        <p:txBody>
          <a:bodyPr/>
          <a:lstStyle/>
          <a:p>
            <a:fld id="{41063D76-9D15-47BF-AB9A-AD51F765B075}" type="slidenum">
              <a:rPr lang="en-US" smtClean="0"/>
              <a:t>16</a:t>
            </a:fld>
            <a:endParaRPr lang="en-US"/>
          </a:p>
        </p:txBody>
      </p:sp>
    </p:spTree>
    <p:extLst>
      <p:ext uri="{BB962C8B-B14F-4D97-AF65-F5344CB8AC3E}">
        <p14:creationId xmlns:p14="http://schemas.microsoft.com/office/powerpoint/2010/main" val="161278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Detailed project budget supports your financial planning for use of EDGE Grant funds. Please be sure to include a section breaking down your company match that balances out 3 to 1.  </a:t>
            </a:r>
          </a:p>
        </p:txBody>
      </p:sp>
      <p:sp>
        <p:nvSpPr>
          <p:cNvPr id="4" name="Slide Number Placeholder 3"/>
          <p:cNvSpPr>
            <a:spLocks noGrp="1"/>
          </p:cNvSpPr>
          <p:nvPr>
            <p:ph type="sldNum" sz="quarter" idx="5"/>
          </p:nvPr>
        </p:nvSpPr>
        <p:spPr/>
        <p:txBody>
          <a:bodyPr/>
          <a:lstStyle/>
          <a:p>
            <a:fld id="{41063D76-9D15-47BF-AB9A-AD51F765B075}" type="slidenum">
              <a:rPr lang="en-US" smtClean="0"/>
              <a:t>17</a:t>
            </a:fld>
            <a:endParaRPr lang="en-US"/>
          </a:p>
        </p:txBody>
      </p:sp>
    </p:spTree>
    <p:extLst>
      <p:ext uri="{BB962C8B-B14F-4D97-AF65-F5344CB8AC3E}">
        <p14:creationId xmlns:p14="http://schemas.microsoft.com/office/powerpoint/2010/main" val="2294438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F1C8-29C2-A956-E577-9908A3C59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AF7E3-317A-762B-4C8E-5D5166D327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6F8ED-1F14-5313-40E3-D1210AB66A6F}"/>
              </a:ext>
            </a:extLst>
          </p:cNvPr>
          <p:cNvSpPr>
            <a:spLocks noGrp="1"/>
          </p:cNvSpPr>
          <p:nvPr>
            <p:ph type="body" idx="1"/>
          </p:nvPr>
        </p:nvSpPr>
        <p:spPr/>
        <p:txBody>
          <a:bodyPr/>
          <a:lstStyle/>
          <a:p>
            <a:r>
              <a:rPr lang="en-US"/>
              <a:t>AJ</a:t>
            </a:r>
          </a:p>
        </p:txBody>
      </p:sp>
      <p:sp>
        <p:nvSpPr>
          <p:cNvPr id="4" name="Slide Number Placeholder 3">
            <a:extLst>
              <a:ext uri="{FF2B5EF4-FFF2-40B4-BE49-F238E27FC236}">
                <a16:creationId xmlns:a16="http://schemas.microsoft.com/office/drawing/2014/main" id="{B29C2E36-3C7C-B873-4393-02752CAA9C89}"/>
              </a:ext>
            </a:extLst>
          </p:cNvPr>
          <p:cNvSpPr>
            <a:spLocks noGrp="1"/>
          </p:cNvSpPr>
          <p:nvPr>
            <p:ph type="sldNum" sz="quarter" idx="5"/>
          </p:nvPr>
        </p:nvSpPr>
        <p:spPr/>
        <p:txBody>
          <a:bodyPr/>
          <a:lstStyle/>
          <a:p>
            <a:fld id="{41063D76-9D15-47BF-AB9A-AD51F765B075}" type="slidenum">
              <a:rPr lang="en-US" smtClean="0"/>
              <a:t>18</a:t>
            </a:fld>
            <a:endParaRPr lang="en-US"/>
          </a:p>
        </p:txBody>
      </p:sp>
    </p:spTree>
    <p:extLst>
      <p:ext uri="{BB962C8B-B14F-4D97-AF65-F5344CB8AC3E}">
        <p14:creationId xmlns:p14="http://schemas.microsoft.com/office/powerpoint/2010/main" val="1672455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D695D-A40C-B37E-5947-4417639BA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23384-CDBE-5542-2B48-D5588FE5F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24073-5D62-AEBF-4BB1-9C636A3A762B}"/>
              </a:ext>
            </a:extLst>
          </p:cNvPr>
          <p:cNvSpPr>
            <a:spLocks noGrp="1"/>
          </p:cNvSpPr>
          <p:nvPr>
            <p:ph type="body" idx="1"/>
          </p:nvPr>
        </p:nvSpPr>
        <p:spPr/>
        <p:txBody>
          <a:bodyPr/>
          <a:lstStyle/>
          <a:p>
            <a:r>
              <a:rPr lang="en-US" dirty="0"/>
              <a:t>Up to date state of Delaware business license. Temporary business license is acceptable as long as its not EXPIRED.</a:t>
            </a:r>
          </a:p>
          <a:p>
            <a:endParaRPr lang="en-US" dirty="0"/>
          </a:p>
          <a:p>
            <a:r>
              <a:rPr lang="en-US" dirty="0"/>
              <a:t>GEMINI</a:t>
            </a:r>
          </a:p>
        </p:txBody>
      </p:sp>
      <p:sp>
        <p:nvSpPr>
          <p:cNvPr id="4" name="Slide Number Placeholder 3">
            <a:extLst>
              <a:ext uri="{FF2B5EF4-FFF2-40B4-BE49-F238E27FC236}">
                <a16:creationId xmlns:a16="http://schemas.microsoft.com/office/drawing/2014/main" id="{14E71753-6046-CA35-5999-AE1BBEBA2163}"/>
              </a:ext>
            </a:extLst>
          </p:cNvPr>
          <p:cNvSpPr>
            <a:spLocks noGrp="1"/>
          </p:cNvSpPr>
          <p:nvPr>
            <p:ph type="sldNum" sz="quarter" idx="5"/>
          </p:nvPr>
        </p:nvSpPr>
        <p:spPr/>
        <p:txBody>
          <a:bodyPr/>
          <a:lstStyle/>
          <a:p>
            <a:fld id="{41063D76-9D15-47BF-AB9A-AD51F765B075}" type="slidenum">
              <a:rPr lang="en-US" smtClean="0"/>
              <a:t>19</a:t>
            </a:fld>
            <a:endParaRPr lang="en-US"/>
          </a:p>
        </p:txBody>
      </p:sp>
    </p:spTree>
    <p:extLst>
      <p:ext uri="{BB962C8B-B14F-4D97-AF65-F5344CB8AC3E}">
        <p14:creationId xmlns:p14="http://schemas.microsoft.com/office/powerpoint/2010/main" val="82747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your business must be Delaware based (&gt;51%) have been in operation for less than seven years  and have 15 or fewer full-time employees (2 pt employees=1 FT)</a:t>
            </a:r>
            <a:br>
              <a:rPr lang="en-US" dirty="0"/>
            </a:br>
            <a:br>
              <a:rPr lang="en-US" dirty="0"/>
            </a:br>
            <a:r>
              <a:rPr lang="en-US" dirty="0"/>
              <a:t>GEMINI</a:t>
            </a:r>
          </a:p>
        </p:txBody>
      </p:sp>
      <p:sp>
        <p:nvSpPr>
          <p:cNvPr id="4" name="Slide Number Placeholder 3"/>
          <p:cNvSpPr>
            <a:spLocks noGrp="1"/>
          </p:cNvSpPr>
          <p:nvPr>
            <p:ph type="sldNum" sz="quarter" idx="5"/>
          </p:nvPr>
        </p:nvSpPr>
        <p:spPr/>
        <p:txBody>
          <a:bodyPr/>
          <a:lstStyle/>
          <a:p>
            <a:fld id="{4AA3178D-0A2C-4EE9-90F6-9CE04D0CA78A}" type="slidenum">
              <a:rPr lang="en-US" smtClean="0"/>
              <a:t>20</a:t>
            </a:fld>
            <a:endParaRPr lang="en-US"/>
          </a:p>
        </p:txBody>
      </p:sp>
    </p:spTree>
    <p:extLst>
      <p:ext uri="{BB962C8B-B14F-4D97-AF65-F5344CB8AC3E}">
        <p14:creationId xmlns:p14="http://schemas.microsoft.com/office/powerpoint/2010/main" val="2323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a:t>
            </a:r>
          </a:p>
        </p:txBody>
      </p:sp>
      <p:sp>
        <p:nvSpPr>
          <p:cNvPr id="4" name="Slide Number Placeholder 3"/>
          <p:cNvSpPr>
            <a:spLocks noGrp="1"/>
          </p:cNvSpPr>
          <p:nvPr>
            <p:ph type="sldNum" sz="quarter" idx="5"/>
          </p:nvPr>
        </p:nvSpPr>
        <p:spPr/>
        <p:txBody>
          <a:bodyPr/>
          <a:lstStyle/>
          <a:p>
            <a:fld id="{41063D76-9D15-47BF-AB9A-AD51F765B075}" type="slidenum">
              <a:rPr lang="en-US" smtClean="0"/>
              <a:t>3</a:t>
            </a:fld>
            <a:endParaRPr lang="en-US"/>
          </a:p>
        </p:txBody>
      </p:sp>
    </p:spTree>
    <p:extLst>
      <p:ext uri="{BB962C8B-B14F-4D97-AF65-F5344CB8AC3E}">
        <p14:creationId xmlns:p14="http://schemas.microsoft.com/office/powerpoint/2010/main" val="1788477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FE545-9B50-9540-950D-50CEFEC3E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36ED3-43F3-813A-AB74-F65DAF957A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E9DCD-F2AB-580A-75C0-2B228471415C}"/>
              </a:ext>
            </a:extLst>
          </p:cNvPr>
          <p:cNvSpPr>
            <a:spLocks noGrp="1"/>
          </p:cNvSpPr>
          <p:nvPr>
            <p:ph type="body" idx="1"/>
          </p:nvPr>
        </p:nvSpPr>
        <p:spPr/>
        <p:txBody>
          <a:bodyPr/>
          <a:lstStyle/>
          <a:p>
            <a:r>
              <a:rPr lang="en-US" dirty="0"/>
              <a:t>Max bonus points 10 </a:t>
            </a:r>
          </a:p>
          <a:p>
            <a:endParaRPr lang="en-US" dirty="0"/>
          </a:p>
          <a:p>
            <a:r>
              <a:rPr lang="en-US" dirty="0"/>
              <a:t>ANASTASIA</a:t>
            </a:r>
          </a:p>
        </p:txBody>
      </p:sp>
      <p:sp>
        <p:nvSpPr>
          <p:cNvPr id="4" name="Slide Number Placeholder 3">
            <a:extLst>
              <a:ext uri="{FF2B5EF4-FFF2-40B4-BE49-F238E27FC236}">
                <a16:creationId xmlns:a16="http://schemas.microsoft.com/office/drawing/2014/main" id="{BF3A8997-797D-3D70-28EF-36A0B9DA2C6B}"/>
              </a:ext>
            </a:extLst>
          </p:cNvPr>
          <p:cNvSpPr>
            <a:spLocks noGrp="1"/>
          </p:cNvSpPr>
          <p:nvPr>
            <p:ph type="sldNum" sz="quarter" idx="5"/>
          </p:nvPr>
        </p:nvSpPr>
        <p:spPr/>
        <p:txBody>
          <a:bodyPr/>
          <a:lstStyle/>
          <a:p>
            <a:fld id="{41063D76-9D15-47BF-AB9A-AD51F765B075}" type="slidenum">
              <a:rPr lang="en-US" smtClean="0"/>
              <a:t>21</a:t>
            </a:fld>
            <a:endParaRPr lang="en-US"/>
          </a:p>
        </p:txBody>
      </p:sp>
    </p:spTree>
    <p:extLst>
      <p:ext uri="{BB962C8B-B14F-4D97-AF65-F5344CB8AC3E}">
        <p14:creationId xmlns:p14="http://schemas.microsoft.com/office/powerpoint/2010/main" val="3064667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D6F80-17A0-0CE5-2733-6B5A2E94A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6857C-37D1-6BFF-6C37-0B3202C05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6854C-72D5-B91E-AAF0-BB0CE5D7C636}"/>
              </a:ext>
            </a:extLst>
          </p:cNvPr>
          <p:cNvSpPr>
            <a:spLocks noGrp="1"/>
          </p:cNvSpPr>
          <p:nvPr>
            <p:ph type="body" idx="1"/>
          </p:nvPr>
        </p:nvSpPr>
        <p:spPr/>
        <p:txBody>
          <a:bodyPr/>
          <a:lstStyle/>
          <a:p>
            <a:r>
              <a:rPr lang="en-US"/>
              <a:t>AJ  </a:t>
            </a:r>
          </a:p>
        </p:txBody>
      </p:sp>
      <p:sp>
        <p:nvSpPr>
          <p:cNvPr id="4" name="Slide Number Placeholder 3">
            <a:extLst>
              <a:ext uri="{FF2B5EF4-FFF2-40B4-BE49-F238E27FC236}">
                <a16:creationId xmlns:a16="http://schemas.microsoft.com/office/drawing/2014/main" id="{4B2FB32E-DB68-ECAA-4021-C56B6A729449}"/>
              </a:ext>
            </a:extLst>
          </p:cNvPr>
          <p:cNvSpPr>
            <a:spLocks noGrp="1"/>
          </p:cNvSpPr>
          <p:nvPr>
            <p:ph type="sldNum" sz="quarter" idx="5"/>
          </p:nvPr>
        </p:nvSpPr>
        <p:spPr/>
        <p:txBody>
          <a:bodyPr/>
          <a:lstStyle/>
          <a:p>
            <a:fld id="{41063D76-9D15-47BF-AB9A-AD51F765B075}" type="slidenum">
              <a:rPr lang="en-US" smtClean="0"/>
              <a:t>22</a:t>
            </a:fld>
            <a:endParaRPr lang="en-US"/>
          </a:p>
        </p:txBody>
      </p:sp>
    </p:spTree>
    <p:extLst>
      <p:ext uri="{BB962C8B-B14F-4D97-AF65-F5344CB8AC3E}">
        <p14:creationId xmlns:p14="http://schemas.microsoft.com/office/powerpoint/2010/main" val="521134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BF49B-0334-221D-9524-315F69B86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8D98C-4E0E-A83B-00FC-0097CE6EF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71C51-F9B6-F536-16DA-529F33F753BC}"/>
              </a:ext>
            </a:extLst>
          </p:cNvPr>
          <p:cNvSpPr>
            <a:spLocks noGrp="1"/>
          </p:cNvSpPr>
          <p:nvPr>
            <p:ph type="body" idx="1"/>
          </p:nvPr>
        </p:nvSpPr>
        <p:spPr/>
        <p:txBody>
          <a:bodyPr/>
          <a:lstStyle/>
          <a:p>
            <a:r>
              <a:rPr lang="en-US"/>
              <a:t>AJ  </a:t>
            </a:r>
          </a:p>
        </p:txBody>
      </p:sp>
      <p:sp>
        <p:nvSpPr>
          <p:cNvPr id="4" name="Slide Number Placeholder 3">
            <a:extLst>
              <a:ext uri="{FF2B5EF4-FFF2-40B4-BE49-F238E27FC236}">
                <a16:creationId xmlns:a16="http://schemas.microsoft.com/office/drawing/2014/main" id="{BF941925-FF07-DA98-D817-ADB9C7C3504C}"/>
              </a:ext>
            </a:extLst>
          </p:cNvPr>
          <p:cNvSpPr>
            <a:spLocks noGrp="1"/>
          </p:cNvSpPr>
          <p:nvPr>
            <p:ph type="sldNum" sz="quarter" idx="5"/>
          </p:nvPr>
        </p:nvSpPr>
        <p:spPr/>
        <p:txBody>
          <a:bodyPr/>
          <a:lstStyle/>
          <a:p>
            <a:fld id="{41063D76-9D15-47BF-AB9A-AD51F765B075}" type="slidenum">
              <a:rPr lang="en-US" smtClean="0"/>
              <a:t>23</a:t>
            </a:fld>
            <a:endParaRPr lang="en-US"/>
          </a:p>
        </p:txBody>
      </p:sp>
    </p:spTree>
    <p:extLst>
      <p:ext uri="{BB962C8B-B14F-4D97-AF65-F5344CB8AC3E}">
        <p14:creationId xmlns:p14="http://schemas.microsoft.com/office/powerpoint/2010/main" val="4102674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09E58-7F49-62B1-B254-A9AFFDF3A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67836-B032-1013-5B18-F22F15035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64D4D-C8F1-4952-5BEA-B3E5122C9B67}"/>
              </a:ext>
            </a:extLst>
          </p:cNvPr>
          <p:cNvSpPr>
            <a:spLocks noGrp="1"/>
          </p:cNvSpPr>
          <p:nvPr>
            <p:ph type="body" idx="1"/>
          </p:nvPr>
        </p:nvSpPr>
        <p:spPr/>
        <p:txBody>
          <a:bodyPr/>
          <a:lstStyle/>
          <a:p>
            <a:r>
              <a:rPr lang="en-US"/>
              <a:t>Best Music Coach EDGE Recipient 2019</a:t>
            </a:r>
          </a:p>
        </p:txBody>
      </p:sp>
      <p:sp>
        <p:nvSpPr>
          <p:cNvPr id="4" name="Slide Number Placeholder 3">
            <a:extLst>
              <a:ext uri="{FF2B5EF4-FFF2-40B4-BE49-F238E27FC236}">
                <a16:creationId xmlns:a16="http://schemas.microsoft.com/office/drawing/2014/main" id="{5E300954-48B2-5A61-3F26-20C452964C56}"/>
              </a:ext>
            </a:extLst>
          </p:cNvPr>
          <p:cNvSpPr>
            <a:spLocks noGrp="1"/>
          </p:cNvSpPr>
          <p:nvPr>
            <p:ph type="sldNum" sz="quarter" idx="5"/>
          </p:nvPr>
        </p:nvSpPr>
        <p:spPr/>
        <p:txBody>
          <a:bodyPr/>
          <a:lstStyle/>
          <a:p>
            <a:fld id="{41063D76-9D15-47BF-AB9A-AD51F765B075}" type="slidenum">
              <a:rPr lang="en-US" smtClean="0"/>
              <a:t>24</a:t>
            </a:fld>
            <a:endParaRPr lang="en-US"/>
          </a:p>
        </p:txBody>
      </p:sp>
    </p:spTree>
    <p:extLst>
      <p:ext uri="{BB962C8B-B14F-4D97-AF65-F5344CB8AC3E}">
        <p14:creationId xmlns:p14="http://schemas.microsoft.com/office/powerpoint/2010/main" val="590961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D2603-48F3-14B7-C30C-8422F1564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F1E7A-F8D4-0EFD-BF5E-9FD8B3CB5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A5FF5-0E4F-29FC-0BE1-F6653E660089}"/>
              </a:ext>
            </a:extLst>
          </p:cNvPr>
          <p:cNvSpPr>
            <a:spLocks noGrp="1"/>
          </p:cNvSpPr>
          <p:nvPr>
            <p:ph type="body" idx="1"/>
          </p:nvPr>
        </p:nvSpPr>
        <p:spPr/>
        <p:txBody>
          <a:bodyPr/>
          <a:lstStyle/>
          <a:p>
            <a:r>
              <a:rPr lang="en-US" dirty="0"/>
              <a:t>Anastasia Slides 25-36</a:t>
            </a:r>
          </a:p>
        </p:txBody>
      </p:sp>
      <p:sp>
        <p:nvSpPr>
          <p:cNvPr id="4" name="Slide Number Placeholder 3">
            <a:extLst>
              <a:ext uri="{FF2B5EF4-FFF2-40B4-BE49-F238E27FC236}">
                <a16:creationId xmlns:a16="http://schemas.microsoft.com/office/drawing/2014/main" id="{BA28F728-36AC-AA40-F3D1-7259EBE4E4C6}"/>
              </a:ext>
            </a:extLst>
          </p:cNvPr>
          <p:cNvSpPr>
            <a:spLocks noGrp="1"/>
          </p:cNvSpPr>
          <p:nvPr>
            <p:ph type="sldNum" sz="quarter" idx="5"/>
          </p:nvPr>
        </p:nvSpPr>
        <p:spPr/>
        <p:txBody>
          <a:bodyPr/>
          <a:lstStyle/>
          <a:p>
            <a:fld id="{41063D76-9D15-47BF-AB9A-AD51F765B075}" type="slidenum">
              <a:rPr lang="en-US" smtClean="0"/>
              <a:t>25</a:t>
            </a:fld>
            <a:endParaRPr lang="en-US"/>
          </a:p>
        </p:txBody>
      </p:sp>
    </p:spTree>
    <p:extLst>
      <p:ext uri="{BB962C8B-B14F-4D97-AF65-F5344CB8AC3E}">
        <p14:creationId xmlns:p14="http://schemas.microsoft.com/office/powerpoint/2010/main" val="1030109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Notification for unsuccessful applicant score review can start scheduling starts June 2026</a:t>
            </a:r>
            <a:br>
              <a:rPr lang="en-US"/>
            </a:br>
            <a:r>
              <a:rPr lang="en-US"/>
              <a:t>add Del one conference center? </a:t>
            </a:r>
          </a:p>
        </p:txBody>
      </p:sp>
      <p:sp>
        <p:nvSpPr>
          <p:cNvPr id="4" name="Slide Number Placeholder 3"/>
          <p:cNvSpPr>
            <a:spLocks noGrp="1"/>
          </p:cNvSpPr>
          <p:nvPr>
            <p:ph type="sldNum" sz="quarter" idx="5"/>
          </p:nvPr>
        </p:nvSpPr>
        <p:spPr/>
        <p:txBody>
          <a:bodyPr/>
          <a:lstStyle/>
          <a:p>
            <a:fld id="{41063D76-9D15-47BF-AB9A-AD51F765B075}" type="slidenum">
              <a:rPr lang="en-US" smtClean="0"/>
              <a:t>26</a:t>
            </a:fld>
            <a:endParaRPr lang="en-US"/>
          </a:p>
        </p:txBody>
      </p:sp>
    </p:spTree>
    <p:extLst>
      <p:ext uri="{BB962C8B-B14F-4D97-AF65-F5344CB8AC3E}">
        <p14:creationId xmlns:p14="http://schemas.microsoft.com/office/powerpoint/2010/main" val="2564210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98EFD-6850-A2CA-1378-F0B475C36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DA800-3444-388A-41E9-E93FA2E9B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D5A5A-AF33-622E-2518-22B494CB23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4ED292-F511-A4FF-C9D9-437124B48EDC}"/>
              </a:ext>
            </a:extLst>
          </p:cNvPr>
          <p:cNvSpPr>
            <a:spLocks noGrp="1"/>
          </p:cNvSpPr>
          <p:nvPr>
            <p:ph type="sldNum" sz="quarter" idx="5"/>
          </p:nvPr>
        </p:nvSpPr>
        <p:spPr/>
        <p:txBody>
          <a:bodyPr/>
          <a:lstStyle/>
          <a:p>
            <a:fld id="{41063D76-9D15-47BF-AB9A-AD51F765B075}" type="slidenum">
              <a:rPr lang="en-US" smtClean="0"/>
              <a:t>27</a:t>
            </a:fld>
            <a:endParaRPr lang="en-US"/>
          </a:p>
        </p:txBody>
      </p:sp>
    </p:spTree>
    <p:extLst>
      <p:ext uri="{BB962C8B-B14F-4D97-AF65-F5344CB8AC3E}">
        <p14:creationId xmlns:p14="http://schemas.microsoft.com/office/powerpoint/2010/main" val="166360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92A69-7729-E832-FB41-569B4F33B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85BA9-F059-143E-EBC4-99E6335B8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1BC7C-4069-2BC3-027D-25E2308D0637}"/>
              </a:ext>
            </a:extLst>
          </p:cNvPr>
          <p:cNvSpPr>
            <a:spLocks noGrp="1"/>
          </p:cNvSpPr>
          <p:nvPr>
            <p:ph type="body" idx="1"/>
          </p:nvPr>
        </p:nvSpPr>
        <p:spPr/>
        <p:txBody>
          <a:bodyPr/>
          <a:lstStyle/>
          <a:p>
            <a:r>
              <a:rPr lang="en-US"/>
              <a:t>Compliant with Department of Finance Division of revenue, Department of Labor Unemployment insurance employment and training and DNREC. </a:t>
            </a:r>
          </a:p>
        </p:txBody>
      </p:sp>
      <p:sp>
        <p:nvSpPr>
          <p:cNvPr id="4" name="Slide Number Placeholder 3">
            <a:extLst>
              <a:ext uri="{FF2B5EF4-FFF2-40B4-BE49-F238E27FC236}">
                <a16:creationId xmlns:a16="http://schemas.microsoft.com/office/drawing/2014/main" id="{2B2114E3-CBDC-A02B-47BA-C4C3AE638F20}"/>
              </a:ext>
            </a:extLst>
          </p:cNvPr>
          <p:cNvSpPr>
            <a:spLocks noGrp="1"/>
          </p:cNvSpPr>
          <p:nvPr>
            <p:ph type="sldNum" sz="quarter" idx="5"/>
          </p:nvPr>
        </p:nvSpPr>
        <p:spPr/>
        <p:txBody>
          <a:bodyPr/>
          <a:lstStyle/>
          <a:p>
            <a:fld id="{41063D76-9D15-47BF-AB9A-AD51F765B075}" type="slidenum">
              <a:rPr lang="en-US" smtClean="0"/>
              <a:t>28</a:t>
            </a:fld>
            <a:endParaRPr lang="en-US"/>
          </a:p>
        </p:txBody>
      </p:sp>
    </p:spTree>
    <p:extLst>
      <p:ext uri="{BB962C8B-B14F-4D97-AF65-F5344CB8AC3E}">
        <p14:creationId xmlns:p14="http://schemas.microsoft.com/office/powerpoint/2010/main" val="2118452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AJ</a:t>
            </a:r>
          </a:p>
        </p:txBody>
      </p:sp>
      <p:sp>
        <p:nvSpPr>
          <p:cNvPr id="4" name="Slide Number Placeholder 3"/>
          <p:cNvSpPr>
            <a:spLocks noGrp="1"/>
          </p:cNvSpPr>
          <p:nvPr>
            <p:ph type="sldNum" sz="quarter" idx="5"/>
          </p:nvPr>
        </p:nvSpPr>
        <p:spPr/>
        <p:txBody>
          <a:bodyPr/>
          <a:lstStyle/>
          <a:p>
            <a:fld id="{41063D76-9D15-47BF-AB9A-AD51F765B075}" type="slidenum">
              <a:rPr lang="en-US" smtClean="0"/>
              <a:t>29</a:t>
            </a:fld>
            <a:endParaRPr lang="en-US"/>
          </a:p>
        </p:txBody>
      </p:sp>
    </p:spTree>
    <p:extLst>
      <p:ext uri="{BB962C8B-B14F-4D97-AF65-F5344CB8AC3E}">
        <p14:creationId xmlns:p14="http://schemas.microsoft.com/office/powerpoint/2010/main" val="3173261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EED8D-4FC6-2985-297F-B96FE5025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94E1-F60F-1853-8559-CFD1F38F3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8A039C-5DBD-7439-E56E-E644CCEF2C16}"/>
              </a:ext>
            </a:extLst>
          </p:cNvPr>
          <p:cNvSpPr>
            <a:spLocks noGrp="1"/>
          </p:cNvSpPr>
          <p:nvPr>
            <p:ph type="body" idx="1"/>
          </p:nvPr>
        </p:nvSpPr>
        <p:spPr/>
        <p:txBody>
          <a:bodyPr/>
          <a:lstStyle/>
          <a:p>
            <a:r>
              <a:rPr lang="en-US"/>
              <a:t>size up Delaware with Data </a:t>
            </a:r>
            <a:r>
              <a:rPr lang="en-US" sz="1200">
                <a:hlinkClick r:id="rId3"/>
              </a:rPr>
              <a:t>https://delaware.sizeup.com/</a:t>
            </a:r>
            <a:r>
              <a:rPr lang="en-US" sz="1200"/>
              <a:t> </a:t>
            </a:r>
            <a:br>
              <a:rPr lang="en-US" sz="1200"/>
            </a:br>
            <a:r>
              <a:rPr lang="en-US" sz="1200" b="1" i="0" u="sng" strike="noStrike" kern="1200" err="1">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rPr>
              <a:t>SizeUp</a:t>
            </a:r>
            <a:r>
              <a:rPr lang="en-US" sz="1200" b="1" i="0" u="sng" strike="noStrike" kern="120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rPr>
              <a:t> Delaware</a:t>
            </a:r>
            <a:r>
              <a:rPr lang="en-US" sz="1200" b="0" i="0" u="sng" strike="noStrike" kern="120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rPr>
              <a:t> is a </a:t>
            </a:r>
            <a:r>
              <a:rPr lang="en-US" sz="1200" b="1" i="0" u="sng" strike="noStrike" kern="120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rPr>
              <a:t>free business analytics tool</a:t>
            </a:r>
            <a:r>
              <a:rPr lang="en-US" sz="1200" b="0" i="0" u="sng" strike="noStrike" kern="1200">
                <a:solidFill>
                  <a:srgbClr val="000000"/>
                </a:solidFill>
                <a:effectLst/>
                <a:latin typeface="+mn-lt"/>
                <a:ea typeface="+mn-ea"/>
                <a:cs typeface="+mn-cs"/>
                <a:hlinkClick r:id="rId4">
                  <a:extLst>
                    <a:ext uri="{A12FA001-AC4F-418D-AE19-62706E023703}">
                      <ahyp:hlinkClr xmlns:ahyp="http://schemas.microsoft.com/office/drawing/2018/hyperlinkcolor" val="tx"/>
                    </a:ext>
                  </a:extLst>
                </a:hlinkClick>
              </a:rPr>
              <a:t> designed to assist small and medium-sized businesses in various stages of growth. It helps users find competitors, identify potential customers, and measure business performance. The tool utilizes data from multiple sources to provide insights and support businesses in making informed decisions to grow their operations.</a:t>
            </a:r>
            <a:endParaRPr lang="en-US"/>
          </a:p>
        </p:txBody>
      </p:sp>
      <p:sp>
        <p:nvSpPr>
          <p:cNvPr id="4" name="Slide Number Placeholder 3">
            <a:extLst>
              <a:ext uri="{FF2B5EF4-FFF2-40B4-BE49-F238E27FC236}">
                <a16:creationId xmlns:a16="http://schemas.microsoft.com/office/drawing/2014/main" id="{66116523-9E8E-DF9B-995A-CF2AE49DD5F7}"/>
              </a:ext>
            </a:extLst>
          </p:cNvPr>
          <p:cNvSpPr>
            <a:spLocks noGrp="1"/>
          </p:cNvSpPr>
          <p:nvPr>
            <p:ph type="sldNum" sz="quarter" idx="5"/>
          </p:nvPr>
        </p:nvSpPr>
        <p:spPr/>
        <p:txBody>
          <a:bodyPr/>
          <a:lstStyle/>
          <a:p>
            <a:fld id="{41063D76-9D15-47BF-AB9A-AD51F765B075}" type="slidenum">
              <a:rPr lang="en-US" smtClean="0"/>
              <a:t>30</a:t>
            </a:fld>
            <a:endParaRPr lang="en-US"/>
          </a:p>
        </p:txBody>
      </p:sp>
    </p:spTree>
    <p:extLst>
      <p:ext uri="{BB962C8B-B14F-4D97-AF65-F5344CB8AC3E}">
        <p14:creationId xmlns:p14="http://schemas.microsoft.com/office/powerpoint/2010/main" val="45718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br>
            <a:r>
              <a:rPr lang="en-US" sz="1200" dirty="0"/>
              <a:t>There are two categories for prize funding: Entrepreneur (up to $400,000) and STEM (up to $750,000), with a total of 18 finalist to pitch for scaled funding. All finalists will receive scoping services for a comprehensive business assessment. </a:t>
            </a:r>
          </a:p>
          <a:p>
            <a:r>
              <a:rPr lang="en-US" dirty="0"/>
              <a:t>JOE</a:t>
            </a:r>
          </a:p>
        </p:txBody>
      </p:sp>
      <p:sp>
        <p:nvSpPr>
          <p:cNvPr id="4" name="Slide Number Placeholder 3"/>
          <p:cNvSpPr>
            <a:spLocks noGrp="1"/>
          </p:cNvSpPr>
          <p:nvPr>
            <p:ph type="sldNum" sz="quarter" idx="5"/>
          </p:nvPr>
        </p:nvSpPr>
        <p:spPr/>
        <p:txBody>
          <a:bodyPr/>
          <a:lstStyle/>
          <a:p>
            <a:fld id="{41063D76-9D15-47BF-AB9A-AD51F765B075}" type="slidenum">
              <a:rPr lang="en-US" smtClean="0"/>
              <a:t>4</a:t>
            </a:fld>
            <a:endParaRPr lang="en-US"/>
          </a:p>
        </p:txBody>
      </p:sp>
    </p:spTree>
    <p:extLst>
      <p:ext uri="{BB962C8B-B14F-4D97-AF65-F5344CB8AC3E}">
        <p14:creationId xmlns:p14="http://schemas.microsoft.com/office/powerpoint/2010/main" val="4033522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4F97E-6342-FB90-4FC0-3112E2939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AF28F-CCEC-5486-0227-44773D5B9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72BB5-7340-8DB0-3B74-0142FD9716E8}"/>
              </a:ext>
            </a:extLst>
          </p:cNvPr>
          <p:cNvSpPr>
            <a:spLocks noGrp="1"/>
          </p:cNvSpPr>
          <p:nvPr>
            <p:ph type="body" idx="1"/>
          </p:nvPr>
        </p:nvSpPr>
        <p:spPr/>
        <p:txBody>
          <a:bodyPr/>
          <a:lstStyle/>
          <a:p>
            <a:pPr marL="0" indent="0">
              <a:buNone/>
            </a:pPr>
            <a:r>
              <a:rPr lang="en-US" sz="1200"/>
              <a:t>Trusted Resource Partners</a:t>
            </a:r>
            <a:br>
              <a:rPr lang="en-US" sz="1200"/>
            </a:br>
            <a:r>
              <a:rPr lang="en-US" sz="1200"/>
              <a:t>SBDC (Small Business Development Center)</a:t>
            </a:r>
          </a:p>
          <a:p>
            <a:pPr marL="0" indent="0">
              <a:buNone/>
            </a:pPr>
            <a:endParaRPr lang="en-US" sz="1200"/>
          </a:p>
          <a:p>
            <a:pPr marL="0" indent="0">
              <a:buNone/>
            </a:pPr>
            <a:r>
              <a:rPr lang="en-US" sz="1200"/>
              <a:t>LAUNCHER – hosts EDGE lunch and learns and provide proposal feedback supports </a:t>
            </a:r>
            <a:br>
              <a:rPr lang="en-US" sz="1200"/>
            </a:br>
            <a:r>
              <a:rPr lang="en-US" sz="1200"/>
              <a:t>Pete duPont Scoping support for EDGE Finalist </a:t>
            </a:r>
          </a:p>
          <a:p>
            <a:endParaRPr lang="en-US"/>
          </a:p>
        </p:txBody>
      </p:sp>
      <p:sp>
        <p:nvSpPr>
          <p:cNvPr id="4" name="Slide Number Placeholder 3">
            <a:extLst>
              <a:ext uri="{FF2B5EF4-FFF2-40B4-BE49-F238E27FC236}">
                <a16:creationId xmlns:a16="http://schemas.microsoft.com/office/drawing/2014/main" id="{9862B05C-2403-2FE8-7210-18F98B38F25D}"/>
              </a:ext>
            </a:extLst>
          </p:cNvPr>
          <p:cNvSpPr>
            <a:spLocks noGrp="1"/>
          </p:cNvSpPr>
          <p:nvPr>
            <p:ph type="sldNum" sz="quarter" idx="5"/>
          </p:nvPr>
        </p:nvSpPr>
        <p:spPr/>
        <p:txBody>
          <a:bodyPr/>
          <a:lstStyle/>
          <a:p>
            <a:fld id="{41063D76-9D15-47BF-AB9A-AD51F765B075}" type="slidenum">
              <a:rPr lang="en-US" smtClean="0"/>
              <a:t>31</a:t>
            </a:fld>
            <a:endParaRPr lang="en-US"/>
          </a:p>
        </p:txBody>
      </p:sp>
    </p:spTree>
    <p:extLst>
      <p:ext uri="{BB962C8B-B14F-4D97-AF65-F5344CB8AC3E}">
        <p14:creationId xmlns:p14="http://schemas.microsoft.com/office/powerpoint/2010/main" val="2990722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2F788-E964-747F-A775-47F3D6419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68E56-E6F5-2D6F-30FA-B0DF137A68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96D53-AA04-97BD-6361-C31241518DBB}"/>
              </a:ext>
            </a:extLst>
          </p:cNvPr>
          <p:cNvSpPr>
            <a:spLocks noGrp="1"/>
          </p:cNvSpPr>
          <p:nvPr>
            <p:ph type="body" idx="1"/>
          </p:nvPr>
        </p:nvSpPr>
        <p:spPr/>
        <p:txBody>
          <a:bodyPr/>
          <a:lstStyle/>
          <a:p>
            <a:r>
              <a:rPr lang="en-US"/>
              <a:t>Become Certified as a diverse supplier (minority, women, veteran, service-disabled veteran, and individuals with disabilities owned businesses) or a Small Business Focus (SBF) program vendor.</a:t>
            </a:r>
          </a:p>
        </p:txBody>
      </p:sp>
      <p:sp>
        <p:nvSpPr>
          <p:cNvPr id="4" name="Slide Number Placeholder 3">
            <a:extLst>
              <a:ext uri="{FF2B5EF4-FFF2-40B4-BE49-F238E27FC236}">
                <a16:creationId xmlns:a16="http://schemas.microsoft.com/office/drawing/2014/main" id="{92A4F419-078A-1D5C-F5B6-32CFF001EB4F}"/>
              </a:ext>
            </a:extLst>
          </p:cNvPr>
          <p:cNvSpPr>
            <a:spLocks noGrp="1"/>
          </p:cNvSpPr>
          <p:nvPr>
            <p:ph type="sldNum" sz="quarter" idx="5"/>
          </p:nvPr>
        </p:nvSpPr>
        <p:spPr/>
        <p:txBody>
          <a:bodyPr/>
          <a:lstStyle/>
          <a:p>
            <a:fld id="{41063D76-9D15-47BF-AB9A-AD51F765B075}" type="slidenum">
              <a:rPr lang="en-US" smtClean="0"/>
              <a:t>32</a:t>
            </a:fld>
            <a:endParaRPr lang="en-US"/>
          </a:p>
        </p:txBody>
      </p:sp>
    </p:spTree>
    <p:extLst>
      <p:ext uri="{BB962C8B-B14F-4D97-AF65-F5344CB8AC3E}">
        <p14:creationId xmlns:p14="http://schemas.microsoft.com/office/powerpoint/2010/main" val="1692120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DEEB6-54C0-0494-CB36-59E9044EB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99434-99FA-DF6F-A8C5-F6E439290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EA545-CF48-003A-4C67-61ED391FED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2E82D3-3562-0A8B-D0FE-030EA4C1D18D}"/>
              </a:ext>
            </a:extLst>
          </p:cNvPr>
          <p:cNvSpPr>
            <a:spLocks noGrp="1"/>
          </p:cNvSpPr>
          <p:nvPr>
            <p:ph type="sldNum" sz="quarter" idx="5"/>
          </p:nvPr>
        </p:nvSpPr>
        <p:spPr/>
        <p:txBody>
          <a:bodyPr/>
          <a:lstStyle/>
          <a:p>
            <a:fld id="{41063D76-9D15-47BF-AB9A-AD51F765B075}" type="slidenum">
              <a:rPr lang="en-US" smtClean="0"/>
              <a:t>33</a:t>
            </a:fld>
            <a:endParaRPr lang="en-US"/>
          </a:p>
        </p:txBody>
      </p:sp>
    </p:spTree>
    <p:extLst>
      <p:ext uri="{BB962C8B-B14F-4D97-AF65-F5344CB8AC3E}">
        <p14:creationId xmlns:p14="http://schemas.microsoft.com/office/powerpoint/2010/main" val="1235112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Kent County Small Business Outreach Workshop Tickets, Wed, Feb 4, 2026 at 2:00 PM | Eventbrite</a:t>
            </a:r>
            <a:r>
              <a:rPr lang="en-US"/>
              <a:t> add reg link in chat box.</a:t>
            </a:r>
            <a:br>
              <a:rPr lang="en-US"/>
            </a:br>
            <a:r>
              <a:rPr lang="en-US"/>
              <a:t>Additional resource workshops coming soon sign up for our weekly newsletter to stay up to date on events, small business trainings and workshops.</a:t>
            </a:r>
          </a:p>
        </p:txBody>
      </p:sp>
      <p:sp>
        <p:nvSpPr>
          <p:cNvPr id="4" name="Slide Number Placeholder 3"/>
          <p:cNvSpPr>
            <a:spLocks noGrp="1"/>
          </p:cNvSpPr>
          <p:nvPr>
            <p:ph type="sldNum" sz="quarter" idx="5"/>
          </p:nvPr>
        </p:nvSpPr>
        <p:spPr/>
        <p:txBody>
          <a:bodyPr/>
          <a:lstStyle/>
          <a:p>
            <a:fld id="{41063D76-9D15-47BF-AB9A-AD51F765B075}" type="slidenum">
              <a:rPr lang="en-US" smtClean="0"/>
              <a:t>34</a:t>
            </a:fld>
            <a:endParaRPr lang="en-US"/>
          </a:p>
        </p:txBody>
      </p:sp>
    </p:spTree>
    <p:extLst>
      <p:ext uri="{BB962C8B-B14F-4D97-AF65-F5344CB8AC3E}">
        <p14:creationId xmlns:p14="http://schemas.microsoft.com/office/powerpoint/2010/main" val="2683133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8BEC1-0C3A-A679-7CD3-CE05C8854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F200F-2AF3-DFCF-8897-C1111D8E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5192A-9217-BF7F-2955-172B77987D4B}"/>
              </a:ext>
            </a:extLst>
          </p:cNvPr>
          <p:cNvSpPr>
            <a:spLocks noGrp="1"/>
          </p:cNvSpPr>
          <p:nvPr>
            <p:ph type="body" idx="1"/>
          </p:nvPr>
        </p:nvSpPr>
        <p:spPr/>
        <p:txBody>
          <a:bodyPr/>
          <a:lstStyle/>
          <a:p>
            <a:r>
              <a:rPr lang="en-US"/>
              <a:t>Which of the three should you contact? Look at Industry first.  If your industry is not listed, then go by location. </a:t>
            </a:r>
          </a:p>
        </p:txBody>
      </p:sp>
      <p:sp>
        <p:nvSpPr>
          <p:cNvPr id="4" name="Slide Number Placeholder 3">
            <a:extLst>
              <a:ext uri="{FF2B5EF4-FFF2-40B4-BE49-F238E27FC236}">
                <a16:creationId xmlns:a16="http://schemas.microsoft.com/office/drawing/2014/main" id="{A4F360B8-3FAE-86BC-4394-6CFFE8374858}"/>
              </a:ext>
            </a:extLst>
          </p:cNvPr>
          <p:cNvSpPr>
            <a:spLocks noGrp="1"/>
          </p:cNvSpPr>
          <p:nvPr>
            <p:ph type="sldNum" sz="quarter" idx="5"/>
          </p:nvPr>
        </p:nvSpPr>
        <p:spPr/>
        <p:txBody>
          <a:bodyPr/>
          <a:lstStyle/>
          <a:p>
            <a:fld id="{41063D76-9D15-47BF-AB9A-AD51F765B075}" type="slidenum">
              <a:rPr lang="en-US" smtClean="0"/>
              <a:t>35</a:t>
            </a:fld>
            <a:endParaRPr lang="en-US"/>
          </a:p>
        </p:txBody>
      </p:sp>
    </p:spTree>
    <p:extLst>
      <p:ext uri="{BB962C8B-B14F-4D97-AF65-F5344CB8AC3E}">
        <p14:creationId xmlns:p14="http://schemas.microsoft.com/office/powerpoint/2010/main" val="3352328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cs typeface="+mn-lt"/>
              </a:rPr>
            </a:br>
            <a:r>
              <a:rPr lang="en-US" dirty="0">
                <a:hlinkClick r:id="rId3"/>
              </a:rPr>
              <a:t>https://www.mentimeter.com/app/presentation/al6kyavqyssbuvgv3yqm99q6igyqag6o/edit?source=share-modal</a:t>
            </a:r>
            <a:br>
              <a:rPr lang="en-US" dirty="0">
                <a:cs typeface="+mn-lt"/>
              </a:rPr>
            </a:br>
            <a:r>
              <a:rPr lang="en-US" dirty="0">
                <a:cs typeface="+mn-lt"/>
              </a:rPr>
              <a:t>Anastasia read questions from participants-RBMS answer select 15 questions. Monitor time webinar 1hr?</a:t>
            </a:r>
          </a:p>
        </p:txBody>
      </p:sp>
      <p:sp>
        <p:nvSpPr>
          <p:cNvPr id="4" name="Slide Number Placeholder 3"/>
          <p:cNvSpPr>
            <a:spLocks noGrp="1"/>
          </p:cNvSpPr>
          <p:nvPr>
            <p:ph type="sldNum" sz="quarter" idx="5"/>
          </p:nvPr>
        </p:nvSpPr>
        <p:spPr/>
        <p:txBody>
          <a:bodyPr/>
          <a:lstStyle/>
          <a:p>
            <a:fld id="{41063D76-9D15-47BF-AB9A-AD51F765B075}" type="slidenum">
              <a:rPr lang="en-US" smtClean="0"/>
              <a:t>36</a:t>
            </a:fld>
            <a:endParaRPr lang="en-US"/>
          </a:p>
        </p:txBody>
      </p:sp>
    </p:spTree>
    <p:extLst>
      <p:ext uri="{BB962C8B-B14F-4D97-AF65-F5344CB8AC3E}">
        <p14:creationId xmlns:p14="http://schemas.microsoft.com/office/powerpoint/2010/main" val="366973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D57B-0F06-B4BC-0570-6B666ADFA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2A4F6-98A1-6312-8B6F-59A6381A3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5959A-8EFE-A216-0DC1-5E917515AEE9}"/>
              </a:ext>
            </a:extLst>
          </p:cNvPr>
          <p:cNvSpPr>
            <a:spLocks noGrp="1"/>
          </p:cNvSpPr>
          <p:nvPr>
            <p:ph type="body" idx="1"/>
          </p:nvPr>
        </p:nvSpPr>
        <p:spPr/>
        <p:txBody>
          <a:bodyPr/>
          <a:lstStyle/>
          <a:p>
            <a:br>
              <a:rPr lang="en-US" dirty="0">
                <a:cs typeface="+mn-lt"/>
              </a:rPr>
            </a:br>
            <a:r>
              <a:rPr lang="en-US" dirty="0">
                <a:hlinkClick r:id="rId3"/>
              </a:rPr>
              <a:t>https://www.mentimeter.com/app/presentation/al6kyavqyssbuvgv3yqm99q6igyqag6o/edit?source=share-modal</a:t>
            </a:r>
            <a:br>
              <a:rPr lang="en-US" dirty="0">
                <a:cs typeface="+mn-lt"/>
              </a:rPr>
            </a:br>
            <a:r>
              <a:rPr lang="en-US" dirty="0">
                <a:cs typeface="+mn-lt"/>
              </a:rPr>
              <a:t>Anastasia read questions from participants-RBMS answer select 15 questions. Monitor time webinar 1hr?</a:t>
            </a:r>
          </a:p>
        </p:txBody>
      </p:sp>
      <p:sp>
        <p:nvSpPr>
          <p:cNvPr id="4" name="Slide Number Placeholder 3">
            <a:extLst>
              <a:ext uri="{FF2B5EF4-FFF2-40B4-BE49-F238E27FC236}">
                <a16:creationId xmlns:a16="http://schemas.microsoft.com/office/drawing/2014/main" id="{751F0177-C6E3-D0D4-DC1E-BBB7BB7A4A56}"/>
              </a:ext>
            </a:extLst>
          </p:cNvPr>
          <p:cNvSpPr>
            <a:spLocks noGrp="1"/>
          </p:cNvSpPr>
          <p:nvPr>
            <p:ph type="sldNum" sz="quarter" idx="5"/>
          </p:nvPr>
        </p:nvSpPr>
        <p:spPr/>
        <p:txBody>
          <a:bodyPr/>
          <a:lstStyle/>
          <a:p>
            <a:fld id="{41063D76-9D15-47BF-AB9A-AD51F765B075}" type="slidenum">
              <a:rPr lang="en-US" smtClean="0"/>
              <a:t>37</a:t>
            </a:fld>
            <a:endParaRPr lang="en-US"/>
          </a:p>
        </p:txBody>
      </p:sp>
    </p:spTree>
    <p:extLst>
      <p:ext uri="{BB962C8B-B14F-4D97-AF65-F5344CB8AC3E}">
        <p14:creationId xmlns:p14="http://schemas.microsoft.com/office/powerpoint/2010/main" val="355189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Waiting on video from Harvey Haven to add under EDGE finalist and Recipients </a:t>
            </a:r>
          </a:p>
          <a:p>
            <a:br>
              <a:rPr lang="en-US" dirty="0"/>
            </a:br>
            <a:r>
              <a:rPr lang="en-US" dirty="0"/>
              <a:t>JOE</a:t>
            </a:r>
          </a:p>
        </p:txBody>
      </p:sp>
      <p:sp>
        <p:nvSpPr>
          <p:cNvPr id="4" name="Slide Number Placeholder 3"/>
          <p:cNvSpPr>
            <a:spLocks noGrp="1"/>
          </p:cNvSpPr>
          <p:nvPr>
            <p:ph type="sldNum" sz="quarter" idx="5"/>
          </p:nvPr>
        </p:nvSpPr>
        <p:spPr/>
        <p:txBody>
          <a:bodyPr/>
          <a:lstStyle/>
          <a:p>
            <a:fld id="{41063D76-9D15-47BF-AB9A-AD51F765B075}" type="slidenum">
              <a:rPr lang="en-US" smtClean="0"/>
              <a:t>5</a:t>
            </a:fld>
            <a:endParaRPr lang="en-US"/>
          </a:p>
        </p:txBody>
      </p:sp>
    </p:spTree>
    <p:extLst>
      <p:ext uri="{BB962C8B-B14F-4D97-AF65-F5344CB8AC3E}">
        <p14:creationId xmlns:p14="http://schemas.microsoft.com/office/powerpoint/2010/main" val="296905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 starts Presenting) New applicants create account existing applicants can use same login. If you have any technical issues, email business@delaware.gov? Finance Dept email?  </a:t>
            </a:r>
          </a:p>
        </p:txBody>
      </p:sp>
      <p:sp>
        <p:nvSpPr>
          <p:cNvPr id="4" name="Slide Number Placeholder 3"/>
          <p:cNvSpPr>
            <a:spLocks noGrp="1"/>
          </p:cNvSpPr>
          <p:nvPr>
            <p:ph type="sldNum" sz="quarter" idx="5"/>
          </p:nvPr>
        </p:nvSpPr>
        <p:spPr/>
        <p:txBody>
          <a:bodyPr/>
          <a:lstStyle/>
          <a:p>
            <a:fld id="{41063D76-9D15-47BF-AB9A-AD51F765B075}" type="slidenum">
              <a:rPr lang="en-US" smtClean="0"/>
              <a:t>6</a:t>
            </a:fld>
            <a:endParaRPr lang="en-US"/>
          </a:p>
        </p:txBody>
      </p:sp>
    </p:spTree>
    <p:extLst>
      <p:ext uri="{BB962C8B-B14F-4D97-AF65-F5344CB8AC3E}">
        <p14:creationId xmlns:p14="http://schemas.microsoft.com/office/powerpoint/2010/main" val="2135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access the portal you start by creating an account. If you have applied before you do NOT need to create a new account. You will see a screen with all of our program offerings this is a snapshot of the EDGE program portal. </a:t>
            </a:r>
          </a:p>
        </p:txBody>
      </p:sp>
      <p:sp>
        <p:nvSpPr>
          <p:cNvPr id="4" name="Slide Number Placeholder 3"/>
          <p:cNvSpPr>
            <a:spLocks noGrp="1"/>
          </p:cNvSpPr>
          <p:nvPr>
            <p:ph type="sldNum" sz="quarter" idx="5"/>
          </p:nvPr>
        </p:nvSpPr>
        <p:spPr/>
        <p:txBody>
          <a:bodyPr/>
          <a:lstStyle/>
          <a:p>
            <a:fld id="{41063D76-9D15-47BF-AB9A-AD51F765B075}" type="slidenum">
              <a:rPr lang="en-US" smtClean="0"/>
              <a:t>7</a:t>
            </a:fld>
            <a:endParaRPr lang="en-US"/>
          </a:p>
        </p:txBody>
      </p:sp>
    </p:spTree>
    <p:extLst>
      <p:ext uri="{BB962C8B-B14F-4D97-AF65-F5344CB8AC3E}">
        <p14:creationId xmlns:p14="http://schemas.microsoft.com/office/powerpoint/2010/main" val="3630853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4107-6041-F73E-10F4-D2863A6D3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3E448-0152-330E-DA2E-67C70F5A1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AF516-B4E5-419C-428A-1CDF18BD614A}"/>
              </a:ext>
            </a:extLst>
          </p:cNvPr>
          <p:cNvSpPr>
            <a:spLocks noGrp="1"/>
          </p:cNvSpPr>
          <p:nvPr>
            <p:ph type="body" idx="1"/>
          </p:nvPr>
        </p:nvSpPr>
        <p:spPr/>
        <p:txBody>
          <a:bodyPr/>
          <a:lstStyle/>
          <a:p>
            <a:r>
              <a:rPr lang="en-US"/>
              <a:t>Once you have successfully submitted your application and proposal this is what you will see. For additional how-to information for the EDGE application please visit de.gov/EDGE  select resources to review previously recorded webinar with detailed step by step walk through from our Divisions Finance Director JJ Moore. DEDAbusinessportal@delaware.gov </a:t>
            </a:r>
          </a:p>
        </p:txBody>
      </p:sp>
      <p:sp>
        <p:nvSpPr>
          <p:cNvPr id="4" name="Slide Number Placeholder 3">
            <a:extLst>
              <a:ext uri="{FF2B5EF4-FFF2-40B4-BE49-F238E27FC236}">
                <a16:creationId xmlns:a16="http://schemas.microsoft.com/office/drawing/2014/main" id="{918D3512-B2A5-CFB9-58F4-AD22AA0D52F5}"/>
              </a:ext>
            </a:extLst>
          </p:cNvPr>
          <p:cNvSpPr>
            <a:spLocks noGrp="1"/>
          </p:cNvSpPr>
          <p:nvPr>
            <p:ph type="sldNum" sz="quarter" idx="5"/>
          </p:nvPr>
        </p:nvSpPr>
        <p:spPr/>
        <p:txBody>
          <a:bodyPr/>
          <a:lstStyle/>
          <a:p>
            <a:fld id="{41063D76-9D15-47BF-AB9A-AD51F765B075}" type="slidenum">
              <a:rPr lang="en-US" smtClean="0"/>
              <a:t>8</a:t>
            </a:fld>
            <a:endParaRPr lang="en-US"/>
          </a:p>
        </p:txBody>
      </p:sp>
    </p:spTree>
    <p:extLst>
      <p:ext uri="{BB962C8B-B14F-4D97-AF65-F5344CB8AC3E}">
        <p14:creationId xmlns:p14="http://schemas.microsoft.com/office/powerpoint/2010/main" val="406148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85FB5-574D-BFF8-3D26-79A3E9467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C25EC-0DC0-BB77-A77F-8F595D673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A473E-3096-2CD4-1443-BDCB3F1D8DB9}"/>
              </a:ext>
            </a:extLst>
          </p:cNvPr>
          <p:cNvSpPr>
            <a:spLocks noGrp="1"/>
          </p:cNvSpPr>
          <p:nvPr>
            <p:ph type="body" idx="1"/>
          </p:nvPr>
        </p:nvSpPr>
        <p:spPr/>
        <p:txBody>
          <a:bodyPr/>
          <a:lstStyle/>
          <a:p>
            <a:r>
              <a:rPr lang="en-US"/>
              <a:t>Difference between in progress and submitted. </a:t>
            </a:r>
          </a:p>
        </p:txBody>
      </p:sp>
      <p:sp>
        <p:nvSpPr>
          <p:cNvPr id="4" name="Slide Number Placeholder 3">
            <a:extLst>
              <a:ext uri="{FF2B5EF4-FFF2-40B4-BE49-F238E27FC236}">
                <a16:creationId xmlns:a16="http://schemas.microsoft.com/office/drawing/2014/main" id="{3CA5476A-214D-5EB6-B73B-882A8E0FCA61}"/>
              </a:ext>
            </a:extLst>
          </p:cNvPr>
          <p:cNvSpPr>
            <a:spLocks noGrp="1"/>
          </p:cNvSpPr>
          <p:nvPr>
            <p:ph type="sldNum" sz="quarter" idx="5"/>
          </p:nvPr>
        </p:nvSpPr>
        <p:spPr/>
        <p:txBody>
          <a:bodyPr/>
          <a:lstStyle/>
          <a:p>
            <a:fld id="{41063D76-9D15-47BF-AB9A-AD51F765B075}" type="slidenum">
              <a:rPr lang="en-US" smtClean="0"/>
              <a:t>9</a:t>
            </a:fld>
            <a:endParaRPr lang="en-US"/>
          </a:p>
        </p:txBody>
      </p:sp>
    </p:spTree>
    <p:extLst>
      <p:ext uri="{BB962C8B-B14F-4D97-AF65-F5344CB8AC3E}">
        <p14:creationId xmlns:p14="http://schemas.microsoft.com/office/powerpoint/2010/main" val="1659813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GEMINI</a:t>
            </a:r>
          </a:p>
        </p:txBody>
      </p:sp>
      <p:sp>
        <p:nvSpPr>
          <p:cNvPr id="4" name="Slide Number Placeholder 3"/>
          <p:cNvSpPr>
            <a:spLocks noGrp="1"/>
          </p:cNvSpPr>
          <p:nvPr>
            <p:ph type="sldNum" sz="quarter" idx="5"/>
          </p:nvPr>
        </p:nvSpPr>
        <p:spPr/>
        <p:txBody>
          <a:bodyPr/>
          <a:lstStyle/>
          <a:p>
            <a:fld id="{41063D76-9D15-47BF-AB9A-AD51F765B075}" type="slidenum">
              <a:rPr lang="en-US" smtClean="0"/>
              <a:t>10</a:t>
            </a:fld>
            <a:endParaRPr lang="en-US"/>
          </a:p>
        </p:txBody>
      </p:sp>
    </p:spTree>
    <p:extLst>
      <p:ext uri="{BB962C8B-B14F-4D97-AF65-F5344CB8AC3E}">
        <p14:creationId xmlns:p14="http://schemas.microsoft.com/office/powerpoint/2010/main" val="1134693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50FD-FDAF-6522-2939-5325DA2E58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A2F6F1-EC13-BDDD-1BAC-BE0D1BDE2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0D56D9-D385-3E2B-917E-3107A8423D7A}"/>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5" name="Footer Placeholder 4">
            <a:extLst>
              <a:ext uri="{FF2B5EF4-FFF2-40B4-BE49-F238E27FC236}">
                <a16:creationId xmlns:a16="http://schemas.microsoft.com/office/drawing/2014/main" id="{D7320746-8B6A-EFD9-8219-E960E807C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9D2DE-43B6-D79C-B7A7-7C4B1337AE20}"/>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733641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EA3E8-35C7-EBA8-AD80-4C7D9E27EE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AC2AC-1958-4BDF-DE58-36CC5DB3C1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84803-015A-72F9-3587-5E1AC94D93E7}"/>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5" name="Footer Placeholder 4">
            <a:extLst>
              <a:ext uri="{FF2B5EF4-FFF2-40B4-BE49-F238E27FC236}">
                <a16:creationId xmlns:a16="http://schemas.microsoft.com/office/drawing/2014/main" id="{DDC07FAE-5F8A-CC6E-0737-57265D42B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21D7C-0E92-EE23-455C-E61FE18C12D4}"/>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200746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BE030-AA77-2388-C80D-F407E813A5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D82C54-861B-7C5A-F7E2-0813783A8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057A3-381E-3F49-E2BC-FE8CC182EBCD}"/>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5" name="Footer Placeholder 4">
            <a:extLst>
              <a:ext uri="{FF2B5EF4-FFF2-40B4-BE49-F238E27FC236}">
                <a16:creationId xmlns:a16="http://schemas.microsoft.com/office/drawing/2014/main" id="{A5312FCB-5C78-E0AC-E9BA-A6BF0E730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775A8-5310-51A2-83CC-41C9D828745E}"/>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1734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A40F-15A3-7783-1D82-F4B8BFD473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A1D9D-7D28-E8AE-6E0F-794EF3E306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A7EA5-57DB-B395-9A0E-A3810C4F9CFB}"/>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5" name="Footer Placeholder 4">
            <a:extLst>
              <a:ext uri="{FF2B5EF4-FFF2-40B4-BE49-F238E27FC236}">
                <a16:creationId xmlns:a16="http://schemas.microsoft.com/office/drawing/2014/main" id="{A9965275-E77F-B3A4-6BB4-9496B3489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B2EBE-8A5A-F35C-25C5-CFF94F5D2C1A}"/>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263549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C98B-ABB3-EA40-D45D-8087F7FC50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BCBD2C-8EF6-4CE8-C852-0B3A494986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3774D-A5EA-5494-B9FD-6075278EC590}"/>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5" name="Footer Placeholder 4">
            <a:extLst>
              <a:ext uri="{FF2B5EF4-FFF2-40B4-BE49-F238E27FC236}">
                <a16:creationId xmlns:a16="http://schemas.microsoft.com/office/drawing/2014/main" id="{861F73CA-34BE-F7DC-2D18-A16F5E53D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255B4-CE6D-A9EC-903D-C5C17A2A58C6}"/>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343220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3837-5343-59BB-ACD1-74E48DD80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AEC53-34D5-C190-C282-CA1C617ECA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4E684-8F3C-27B5-4C37-4D112E2F13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1430E-A3BB-4897-76B2-8F79B1F9D3FE}"/>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6" name="Footer Placeholder 5">
            <a:extLst>
              <a:ext uri="{FF2B5EF4-FFF2-40B4-BE49-F238E27FC236}">
                <a16:creationId xmlns:a16="http://schemas.microsoft.com/office/drawing/2014/main" id="{0F8B7B21-0FD7-1206-1411-F3A6550D4F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C69CE-0F42-36BB-72AC-5FD5DA0963B7}"/>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79165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F2DB-3DED-D5B0-0CDA-F042F4051D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9C70A6-4C00-D433-6F49-5335DE8BF1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C6DA1F-E6BF-23A1-1897-F51DE89F3F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EB73D8-77B9-BC8D-3D08-763D9CA0B7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62912-9C48-B2BC-66BF-6CCCF05E99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9822FB-AB58-F97C-0D4D-7B7C71BADBAE}"/>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8" name="Footer Placeholder 7">
            <a:extLst>
              <a:ext uri="{FF2B5EF4-FFF2-40B4-BE49-F238E27FC236}">
                <a16:creationId xmlns:a16="http://schemas.microsoft.com/office/drawing/2014/main" id="{869B57DE-4FF1-4A1B-9DDB-E086BE19C4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2ABD9-C5AE-5E26-7EF3-BF8B2A2E4230}"/>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406041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5D32-EE9F-4BFD-2092-92ACEDA3A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BAFA48-667B-6768-6300-4BA79F80C7BD}"/>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4" name="Footer Placeholder 3">
            <a:extLst>
              <a:ext uri="{FF2B5EF4-FFF2-40B4-BE49-F238E27FC236}">
                <a16:creationId xmlns:a16="http://schemas.microsoft.com/office/drawing/2014/main" id="{33A8A2F3-4164-15DB-3AAA-14DD085D22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523A96-89E4-F591-D202-F1E0A74D59AF}"/>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1049804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2FD817-DF07-513A-9F78-C6CCDEC5A069}"/>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3" name="Footer Placeholder 2">
            <a:extLst>
              <a:ext uri="{FF2B5EF4-FFF2-40B4-BE49-F238E27FC236}">
                <a16:creationId xmlns:a16="http://schemas.microsoft.com/office/drawing/2014/main" id="{8AB53529-1AEE-4C22-2CF1-8C51E8A5E1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87EFD6-804D-F40D-32E7-107CA9A43D47}"/>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316093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DA10-95EB-FDAE-BF00-6F027AFF1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145B30-A7AF-BD47-6C8D-32AE6E3CC8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3CEBB4-A950-8683-1B45-F82E124ECD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8539-A9EB-D187-EA88-EE27265102A1}"/>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6" name="Footer Placeholder 5">
            <a:extLst>
              <a:ext uri="{FF2B5EF4-FFF2-40B4-BE49-F238E27FC236}">
                <a16:creationId xmlns:a16="http://schemas.microsoft.com/office/drawing/2014/main" id="{0E829A00-8922-8D70-C8BC-0997DE90F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F9202-7156-F217-D1EC-D14040B88CF1}"/>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2604037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D8BB-0917-ADA1-CE8B-4E6BB1CB9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31ABDE-56F5-0386-A967-59AA624EE3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06A1018-A891-7DD6-D3B0-9161EAD43B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CB772-AF53-EE26-8C2B-4008C8D6C157}"/>
              </a:ext>
            </a:extLst>
          </p:cNvPr>
          <p:cNvSpPr>
            <a:spLocks noGrp="1"/>
          </p:cNvSpPr>
          <p:nvPr>
            <p:ph type="dt" sz="half" idx="10"/>
          </p:nvPr>
        </p:nvSpPr>
        <p:spPr/>
        <p:txBody>
          <a:bodyPr/>
          <a:lstStyle/>
          <a:p>
            <a:fld id="{F8FFA731-537B-414B-9331-6FF5B73F130C}" type="datetimeFigureOut">
              <a:rPr lang="en-US" smtClean="0"/>
              <a:t>1/29/2026</a:t>
            </a:fld>
            <a:endParaRPr lang="en-US"/>
          </a:p>
        </p:txBody>
      </p:sp>
      <p:sp>
        <p:nvSpPr>
          <p:cNvPr id="6" name="Footer Placeholder 5">
            <a:extLst>
              <a:ext uri="{FF2B5EF4-FFF2-40B4-BE49-F238E27FC236}">
                <a16:creationId xmlns:a16="http://schemas.microsoft.com/office/drawing/2014/main" id="{C3484C9D-70BC-2A9A-EBDD-DBE58472D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A1F37-DC3A-EE7A-FD1F-C8D9E4D0D117}"/>
              </a:ext>
            </a:extLst>
          </p:cNvPr>
          <p:cNvSpPr>
            <a:spLocks noGrp="1"/>
          </p:cNvSpPr>
          <p:nvPr>
            <p:ph type="sldNum" sz="quarter" idx="12"/>
          </p:nvPr>
        </p:nvSpPr>
        <p:spPr/>
        <p:txBody>
          <a:bodyPr/>
          <a:lstStyle/>
          <a:p>
            <a:fld id="{B7F5FC53-03CB-AC48-A577-B68EFB7FC8ED}" type="slidenum">
              <a:rPr lang="en-US" smtClean="0"/>
              <a:t>‹#›</a:t>
            </a:fld>
            <a:endParaRPr lang="en-US"/>
          </a:p>
        </p:txBody>
      </p:sp>
    </p:spTree>
    <p:extLst>
      <p:ext uri="{BB962C8B-B14F-4D97-AF65-F5344CB8AC3E}">
        <p14:creationId xmlns:p14="http://schemas.microsoft.com/office/powerpoint/2010/main" val="150639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C8D13-6BEE-F7C0-1D3C-058A6A116C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4D440B-693A-86D3-C77C-18EF6F18E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81551-46B8-181B-D5FC-68FD1AE69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FFA731-537B-414B-9331-6FF5B73F130C}" type="datetimeFigureOut">
              <a:rPr lang="en-US" smtClean="0"/>
              <a:t>1/29/2026</a:t>
            </a:fld>
            <a:endParaRPr lang="en-US"/>
          </a:p>
        </p:txBody>
      </p:sp>
      <p:sp>
        <p:nvSpPr>
          <p:cNvPr id="5" name="Footer Placeholder 4">
            <a:extLst>
              <a:ext uri="{FF2B5EF4-FFF2-40B4-BE49-F238E27FC236}">
                <a16:creationId xmlns:a16="http://schemas.microsoft.com/office/drawing/2014/main" id="{45650E1C-B73A-5AE5-0B90-82EC795FC6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E58512-2BAA-1F97-CAF7-B6E1700C1F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F5FC53-03CB-AC48-A577-B68EFB7FC8ED}" type="slidenum">
              <a:rPr lang="en-US" smtClean="0"/>
              <a:t>‹#›</a:t>
            </a:fld>
            <a:endParaRPr lang="en-US"/>
          </a:p>
        </p:txBody>
      </p:sp>
    </p:spTree>
    <p:extLst>
      <p:ext uri="{BB962C8B-B14F-4D97-AF65-F5344CB8AC3E}">
        <p14:creationId xmlns:p14="http://schemas.microsoft.com/office/powerpoint/2010/main" val="2996033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oleObject" Target="../embeddings/oleObject1.bin"/><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delaware.sizeup.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https://business.delaware.gov/opportunity-zones/" TargetMode="External"/><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mailto:Gemini.Cornish@delaware.gov" TargetMode="External"/><Relationship Id="rId5" Type="http://schemas.openxmlformats.org/officeDocument/2006/relationships/hyperlink" Target="mailto:Anastasia.Jackson@delaware.gov" TargetMode="External"/><Relationship Id="rId4" Type="http://schemas.openxmlformats.org/officeDocument/2006/relationships/hyperlink" Target="mailto:Joe.Zilcosky@delaware.go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business.delaware.gov/" TargetMode="External"/><Relationship Id="rId7" Type="http://schemas.openxmlformats.org/officeDocument/2006/relationships/image" Target="../media/image42.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xCtQ_DGIFnI?feature=oembed" TargetMode="Externa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131B-9586-C619-1B09-4DEFB3C02D1E}"/>
              </a:ext>
            </a:extLst>
          </p:cNvPr>
          <p:cNvSpPr>
            <a:spLocks noGrp="1"/>
          </p:cNvSpPr>
          <p:nvPr>
            <p:ph type="ctrTitle"/>
          </p:nvPr>
        </p:nvSpPr>
        <p:spPr>
          <a:xfrm>
            <a:off x="1974431" y="2708043"/>
            <a:ext cx="10217569" cy="2469268"/>
          </a:xfrm>
        </p:spPr>
        <p:txBody>
          <a:bodyPr>
            <a:noAutofit/>
          </a:bodyPr>
          <a:lstStyle/>
          <a:p>
            <a:br>
              <a:rPr lang="en-US" dirty="0"/>
            </a:br>
            <a:br>
              <a:rPr lang="en-US" dirty="0"/>
            </a:br>
            <a:br>
              <a:rPr lang="en-US" dirty="0"/>
            </a:br>
            <a:br>
              <a:rPr lang="en-US" dirty="0"/>
            </a:br>
            <a:br>
              <a:rPr lang="en-US" dirty="0"/>
            </a:br>
            <a:r>
              <a:rPr lang="en-US" sz="8000" b="1" dirty="0"/>
              <a:t>EDGE 2.0</a:t>
            </a:r>
            <a:br>
              <a:rPr lang="en-US" sz="8000" b="1" dirty="0"/>
            </a:br>
            <a:r>
              <a:rPr lang="en-US" sz="8000" b="1" dirty="0"/>
              <a:t>Spring 2026 </a:t>
            </a:r>
            <a:br>
              <a:rPr lang="en-US" sz="8000" b="1" dirty="0"/>
            </a:br>
            <a:r>
              <a:rPr lang="en-US" sz="8000" b="1" dirty="0"/>
              <a:t>Informational Webinar</a:t>
            </a:r>
            <a:br>
              <a:rPr lang="en-US" sz="8000" dirty="0"/>
            </a:br>
            <a:endParaRPr lang="en-US" dirty="0"/>
          </a:p>
        </p:txBody>
      </p:sp>
      <p:pic>
        <p:nvPicPr>
          <p:cNvPr id="7" name="Picture 6">
            <a:extLst>
              <a:ext uri="{FF2B5EF4-FFF2-40B4-BE49-F238E27FC236}">
                <a16:creationId xmlns:a16="http://schemas.microsoft.com/office/drawing/2014/main" id="{675D99E4-8FD9-B158-DCFB-6AADDBCF0187}"/>
              </a:ext>
            </a:extLst>
          </p:cNvPr>
          <p:cNvPicPr>
            <a:picLocks noChangeAspect="1"/>
          </p:cNvPicPr>
          <p:nvPr/>
        </p:nvPicPr>
        <p:blipFill>
          <a:blip r:embed="rId2"/>
          <a:srcRect/>
          <a:stretch/>
        </p:blipFill>
        <p:spPr>
          <a:xfrm rot="10800000">
            <a:off x="-1055421" y="-200026"/>
            <a:ext cx="3136245" cy="7219949"/>
          </a:xfrm>
          <a:prstGeom prst="rect">
            <a:avLst/>
          </a:prstGeom>
        </p:spPr>
      </p:pic>
      <p:pic>
        <p:nvPicPr>
          <p:cNvPr id="14" name="Picture 13">
            <a:extLst>
              <a:ext uri="{FF2B5EF4-FFF2-40B4-BE49-F238E27FC236}">
                <a16:creationId xmlns:a16="http://schemas.microsoft.com/office/drawing/2014/main" id="{1F5B1DE7-13D4-87E5-9BC7-EE089D00468F}"/>
              </a:ext>
            </a:extLst>
          </p:cNvPr>
          <p:cNvPicPr>
            <a:picLocks noChangeAspect="1"/>
          </p:cNvPicPr>
          <p:nvPr/>
        </p:nvPicPr>
        <p:blipFill>
          <a:blip r:embed="rId3"/>
          <a:srcRect/>
          <a:stretch/>
        </p:blipFill>
        <p:spPr>
          <a:xfrm>
            <a:off x="8489018" y="5949948"/>
            <a:ext cx="3528939" cy="717551"/>
          </a:xfrm>
          <a:prstGeom prst="rect">
            <a:avLst/>
          </a:prstGeom>
        </p:spPr>
      </p:pic>
    </p:spTree>
    <p:extLst>
      <p:ext uri="{BB962C8B-B14F-4D97-AF65-F5344CB8AC3E}">
        <p14:creationId xmlns:p14="http://schemas.microsoft.com/office/powerpoint/2010/main" val="1564267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8C93B2-B002-0F13-CB64-AB78815EB261}"/>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6D32BE1-1DBE-AFA9-F971-8149F41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4383C73D-728C-93FC-5383-606FF5548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A20C66-7113-8D90-CE0F-252AD84DC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6F06B-8EFF-DD74-7041-56425926D4EC}"/>
              </a:ext>
            </a:extLst>
          </p:cNvPr>
          <p:cNvSpPr>
            <a:spLocks noGrp="1"/>
          </p:cNvSpPr>
          <p:nvPr>
            <p:ph type="title"/>
          </p:nvPr>
        </p:nvSpPr>
        <p:spPr>
          <a:xfrm>
            <a:off x="1478595" y="2781324"/>
            <a:ext cx="9231410" cy="3127072"/>
          </a:xfrm>
        </p:spPr>
        <p:txBody>
          <a:bodyPr vert="horz" lIns="91440" tIns="45720" rIns="91440" bIns="45720" rtlCol="0" anchor="b">
            <a:normAutofit fontScale="90000"/>
          </a:bodyPr>
          <a:lstStyle/>
          <a:p>
            <a:br>
              <a:rPr lang="en-US" sz="6700" b="1" kern="1200">
                <a:solidFill>
                  <a:schemeClr val="tx1"/>
                </a:solidFill>
                <a:latin typeface="+mj-lt"/>
                <a:ea typeface="+mj-ea"/>
                <a:cs typeface="+mj-cs"/>
              </a:rPr>
            </a:br>
            <a:br>
              <a:rPr lang="en-US" sz="6700" b="1" kern="1200">
                <a:solidFill>
                  <a:schemeClr val="tx1"/>
                </a:solidFill>
                <a:latin typeface="+mj-lt"/>
                <a:ea typeface="+mj-ea"/>
                <a:cs typeface="+mj-cs"/>
              </a:rPr>
            </a:br>
            <a:br>
              <a:rPr lang="en-US" sz="6700" b="1" kern="1200">
                <a:solidFill>
                  <a:schemeClr val="tx1"/>
                </a:solidFill>
                <a:latin typeface="+mj-lt"/>
                <a:ea typeface="+mj-ea"/>
                <a:cs typeface="+mj-cs"/>
              </a:rPr>
            </a:br>
            <a:br>
              <a:rPr lang="en-US" sz="6700" b="1" kern="1200">
                <a:solidFill>
                  <a:schemeClr val="tx1"/>
                </a:solidFill>
                <a:latin typeface="+mj-lt"/>
                <a:ea typeface="+mj-ea"/>
                <a:cs typeface="+mj-cs"/>
              </a:rPr>
            </a:br>
            <a:br>
              <a:rPr lang="en-US" sz="6700" b="1" kern="1200">
                <a:solidFill>
                  <a:schemeClr val="tx1"/>
                </a:solidFill>
                <a:latin typeface="+mj-lt"/>
                <a:ea typeface="+mj-ea"/>
                <a:cs typeface="+mj-cs"/>
              </a:rPr>
            </a:br>
            <a:br>
              <a:rPr lang="en-US" sz="6700" b="1" kern="1200">
                <a:solidFill>
                  <a:schemeClr val="tx1"/>
                </a:solidFill>
                <a:latin typeface="+mj-lt"/>
                <a:ea typeface="+mj-ea"/>
                <a:cs typeface="+mj-cs"/>
              </a:rPr>
            </a:br>
            <a:br>
              <a:rPr lang="en-US" sz="6700" b="1" kern="1200">
                <a:solidFill>
                  <a:schemeClr val="tx1"/>
                </a:solidFill>
                <a:latin typeface="+mj-lt"/>
                <a:ea typeface="+mj-ea"/>
                <a:cs typeface="+mj-cs"/>
              </a:rPr>
            </a:br>
            <a:br>
              <a:rPr lang="en-US" sz="6700" b="1" kern="1200">
                <a:solidFill>
                  <a:schemeClr val="tx1"/>
                </a:solidFill>
                <a:latin typeface="+mj-lt"/>
                <a:ea typeface="+mj-ea"/>
                <a:cs typeface="+mj-cs"/>
              </a:rPr>
            </a:br>
            <a:br>
              <a:rPr lang="en-US" sz="6700" b="1" kern="1200">
                <a:solidFill>
                  <a:schemeClr val="tx1"/>
                </a:solidFill>
                <a:latin typeface="+mj-lt"/>
                <a:ea typeface="+mj-ea"/>
                <a:cs typeface="+mj-cs"/>
              </a:rPr>
            </a:br>
            <a:br>
              <a:rPr lang="en-US" sz="6700" b="1" kern="1200">
                <a:solidFill>
                  <a:schemeClr val="tx1"/>
                </a:solidFill>
                <a:latin typeface="+mj-lt"/>
                <a:ea typeface="+mj-ea"/>
                <a:cs typeface="+mj-cs"/>
              </a:rPr>
            </a:br>
            <a:r>
              <a:rPr lang="en-US" sz="6700" b="1" kern="1200">
                <a:solidFill>
                  <a:schemeClr val="tx1"/>
                </a:solidFill>
                <a:latin typeface="+mj-lt"/>
                <a:ea typeface="+mj-ea"/>
                <a:cs typeface="+mj-cs"/>
              </a:rPr>
              <a:t>   How to Complete Your   			Proposal</a:t>
            </a:r>
            <a:br>
              <a:rPr lang="en-US" sz="6000" kern="1200">
                <a:solidFill>
                  <a:schemeClr val="tx1"/>
                </a:solidFill>
                <a:latin typeface="+mj-lt"/>
                <a:ea typeface="+mj-ea"/>
                <a:cs typeface="+mj-cs"/>
              </a:rPr>
            </a:br>
            <a:br>
              <a:rPr lang="en-US" sz="6000" kern="1200">
                <a:solidFill>
                  <a:schemeClr val="tx1"/>
                </a:solidFill>
                <a:latin typeface="+mj-lt"/>
                <a:ea typeface="+mj-ea"/>
                <a:cs typeface="+mj-cs"/>
              </a:rPr>
            </a:br>
            <a:br>
              <a:rPr lang="en-US" sz="4900" kern="1200">
                <a:solidFill>
                  <a:schemeClr val="tx1"/>
                </a:solidFill>
                <a:latin typeface="+mj-lt"/>
                <a:ea typeface="+mj-ea"/>
                <a:cs typeface="+mj-cs"/>
              </a:rPr>
            </a:br>
            <a:br>
              <a:rPr lang="en-US" sz="4900" kern="1200">
                <a:solidFill>
                  <a:schemeClr val="tx1"/>
                </a:solidFill>
                <a:latin typeface="+mj-lt"/>
                <a:ea typeface="+mj-ea"/>
                <a:cs typeface="+mj-cs"/>
              </a:rPr>
            </a:br>
            <a:endParaRPr lang="en-US" sz="4000" kern="120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D8EA70E3-09A9-2565-5560-7A7F3E229064}"/>
              </a:ext>
            </a:extLst>
          </p:cNvPr>
          <p:cNvPicPr>
            <a:picLocks noChangeAspect="1"/>
          </p:cNvPicPr>
          <p:nvPr/>
        </p:nvPicPr>
        <p:blipFill>
          <a:blip r:embed="rId3"/>
          <a:srcRect/>
          <a:stretch/>
        </p:blipFill>
        <p:spPr>
          <a:xfrm>
            <a:off x="396203" y="291164"/>
            <a:ext cx="1778075" cy="717829"/>
          </a:xfrm>
          <a:prstGeom prst="rect">
            <a:avLst/>
          </a:prstGeom>
        </p:spPr>
      </p:pic>
    </p:spTree>
    <p:extLst>
      <p:ext uri="{BB962C8B-B14F-4D97-AF65-F5344CB8AC3E}">
        <p14:creationId xmlns:p14="http://schemas.microsoft.com/office/powerpoint/2010/main" val="599968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80FD00-3242-6117-84C5-3D57C4F89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DBE97-CC57-B659-55B3-61E258C2E5EA}"/>
              </a:ext>
            </a:extLst>
          </p:cNvPr>
          <p:cNvSpPr>
            <a:spLocks noGrp="1"/>
          </p:cNvSpPr>
          <p:nvPr>
            <p:ph type="title"/>
          </p:nvPr>
        </p:nvSpPr>
        <p:spPr>
          <a:xfrm>
            <a:off x="843947" y="199916"/>
            <a:ext cx="7923815" cy="1129537"/>
          </a:xfrm>
        </p:spPr>
        <p:txBody>
          <a:bodyPr vert="horz" lIns="91440" tIns="45720" rIns="91440" bIns="45720" rtlCol="0" anchor="t">
            <a:normAutofit/>
          </a:bodyPr>
          <a:lstStyle/>
          <a:p>
            <a:r>
              <a:rPr lang="en-US" sz="4000"/>
              <a:t>Formatting Your Proposal </a:t>
            </a:r>
            <a:endParaRPr lang="en-US" sz="40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EAA4E00F-F587-C37F-E272-F28DBC8DA85C}"/>
              </a:ext>
            </a:extLst>
          </p:cNvPr>
          <p:cNvSpPr>
            <a:spLocks noGrp="1"/>
          </p:cNvSpPr>
          <p:nvPr>
            <p:ph idx="1"/>
          </p:nvPr>
        </p:nvSpPr>
        <p:spPr>
          <a:xfrm>
            <a:off x="843947" y="1218512"/>
            <a:ext cx="11156381" cy="4705997"/>
          </a:xfrm>
        </p:spPr>
        <p:txBody>
          <a:bodyPr vert="horz" lIns="91440" tIns="45720" rIns="91440" bIns="45720" rtlCol="0" anchor="t">
            <a:normAutofit fontScale="92500" lnSpcReduction="20000"/>
          </a:bodyPr>
          <a:lstStyle/>
          <a:p>
            <a:pPr marL="800100" lvl="1" indent="-342900">
              <a:lnSpc>
                <a:spcPct val="200000"/>
              </a:lnSpc>
              <a:buFont typeface="Wingdings" panose="05000000000000000000" pitchFamily="2" charset="2"/>
              <a:buChar char="q"/>
            </a:pPr>
            <a:r>
              <a:rPr lang="en-US" sz="2800"/>
              <a:t>Must use STEM or Entrepreneur template on website to format proposal – complete all sections!  Type of business determines which template you use. </a:t>
            </a:r>
            <a:endParaRPr lang="en-US" sz="2800">
              <a:ea typeface="Tahoma"/>
              <a:cs typeface="Tahoma"/>
            </a:endParaRPr>
          </a:p>
          <a:p>
            <a:pPr marL="800100" lvl="1" indent="-342900">
              <a:lnSpc>
                <a:spcPct val="200000"/>
              </a:lnSpc>
              <a:buFont typeface="Wingdings" panose="05000000000000000000" pitchFamily="2" charset="2"/>
              <a:buChar char="q"/>
            </a:pPr>
            <a:r>
              <a:rPr lang="en-US" sz="2800">
                <a:ea typeface="Tahoma"/>
                <a:cs typeface="Tahoma"/>
              </a:rPr>
              <a:t>Font: Times New Roman, 12 Point</a:t>
            </a:r>
          </a:p>
          <a:p>
            <a:pPr marL="800100" lvl="1" indent="-342900">
              <a:lnSpc>
                <a:spcPct val="200000"/>
              </a:lnSpc>
              <a:buFont typeface="Wingdings" panose="05000000000000000000" pitchFamily="2" charset="2"/>
              <a:buChar char="q"/>
            </a:pPr>
            <a:r>
              <a:rPr lang="en-US" sz="2800">
                <a:ea typeface="Tahoma"/>
                <a:cs typeface="Tahoma"/>
              </a:rPr>
              <a:t>Double-Spaced</a:t>
            </a:r>
          </a:p>
          <a:p>
            <a:pPr marL="800100" lvl="1" indent="-342900">
              <a:lnSpc>
                <a:spcPct val="200000"/>
              </a:lnSpc>
              <a:buFont typeface="Wingdings" panose="05000000000000000000" pitchFamily="2" charset="2"/>
              <a:buChar char="q"/>
            </a:pPr>
            <a:r>
              <a:rPr lang="en-US" sz="2800">
                <a:ea typeface="Tahoma"/>
                <a:cs typeface="Tahoma"/>
              </a:rPr>
              <a:t>Up to 20-pages </a:t>
            </a:r>
          </a:p>
          <a:p>
            <a:pPr marL="800100" lvl="1" indent="-342900">
              <a:lnSpc>
                <a:spcPct val="200000"/>
              </a:lnSpc>
              <a:buFont typeface="Wingdings" panose="05000000000000000000" pitchFamily="2" charset="2"/>
              <a:buChar char="q"/>
            </a:pPr>
            <a:r>
              <a:rPr lang="en-US" sz="2800">
                <a:ea typeface="Tahoma"/>
                <a:cs typeface="Tahoma"/>
              </a:rPr>
              <a:t>Save as PDF and upload when completing application </a:t>
            </a:r>
          </a:p>
          <a:p>
            <a:pPr marL="0" indent="0">
              <a:buNone/>
            </a:pPr>
            <a:endParaRPr lang="en-US"/>
          </a:p>
        </p:txBody>
      </p:sp>
      <p:cxnSp>
        <p:nvCxnSpPr>
          <p:cNvPr id="9" name="Straight Connector 8">
            <a:extLst>
              <a:ext uri="{FF2B5EF4-FFF2-40B4-BE49-F238E27FC236}">
                <a16:creationId xmlns:a16="http://schemas.microsoft.com/office/drawing/2014/main" id="{51369620-78FD-5FB4-4FA4-17E7041844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B4C11C-D2AD-78CF-02A6-59CD15F53F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4AD0563-95C8-D9E6-55AA-CC955309E00C}"/>
              </a:ext>
            </a:extLst>
          </p:cNvPr>
          <p:cNvPicPr>
            <a:picLocks noChangeAspect="1"/>
          </p:cNvPicPr>
          <p:nvPr/>
        </p:nvPicPr>
        <p:blipFill>
          <a:blip r:embed="rId3"/>
          <a:srcRect/>
          <a:stretch/>
        </p:blipFill>
        <p:spPr>
          <a:xfrm>
            <a:off x="10480561" y="5993027"/>
            <a:ext cx="1358226" cy="548331"/>
          </a:xfrm>
          <a:prstGeom prst="rect">
            <a:avLst/>
          </a:prstGeom>
        </p:spPr>
      </p:pic>
    </p:spTree>
    <p:extLst>
      <p:ext uri="{BB962C8B-B14F-4D97-AF65-F5344CB8AC3E}">
        <p14:creationId xmlns:p14="http://schemas.microsoft.com/office/powerpoint/2010/main" val="3365026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68C161-33DB-EBB5-89D0-61BE918B0BF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A907D72-C6A4-2D51-7F7C-0CA0C1B0001E}"/>
              </a:ext>
            </a:extLst>
          </p:cNvPr>
          <p:cNvPicPr>
            <a:picLocks noChangeAspect="1"/>
          </p:cNvPicPr>
          <p:nvPr/>
        </p:nvPicPr>
        <p:blipFill>
          <a:blip r:embed="rId3"/>
          <a:srcRect/>
          <a:stretch/>
        </p:blipFill>
        <p:spPr>
          <a:xfrm>
            <a:off x="10480561" y="5993027"/>
            <a:ext cx="1358226" cy="548331"/>
          </a:xfrm>
          <a:prstGeom prst="rect">
            <a:avLst/>
          </a:prstGeom>
        </p:spPr>
      </p:pic>
      <p:pic>
        <p:nvPicPr>
          <p:cNvPr id="2" name="Picture 1">
            <a:extLst>
              <a:ext uri="{FF2B5EF4-FFF2-40B4-BE49-F238E27FC236}">
                <a16:creationId xmlns:a16="http://schemas.microsoft.com/office/drawing/2014/main" id="{2553FFBC-6A66-329D-EF23-0968A548154C}"/>
              </a:ext>
            </a:extLst>
          </p:cNvPr>
          <p:cNvPicPr>
            <a:picLocks noChangeAspect="1"/>
          </p:cNvPicPr>
          <p:nvPr/>
        </p:nvPicPr>
        <p:blipFill>
          <a:blip r:embed="rId4"/>
          <a:stretch>
            <a:fillRect/>
          </a:stretch>
        </p:blipFill>
        <p:spPr>
          <a:xfrm>
            <a:off x="247828" y="396657"/>
            <a:ext cx="4921851" cy="5876795"/>
          </a:xfrm>
          <a:prstGeom prst="rect">
            <a:avLst/>
          </a:prstGeom>
        </p:spPr>
      </p:pic>
      <p:pic>
        <p:nvPicPr>
          <p:cNvPr id="3" name="Picture 2">
            <a:extLst>
              <a:ext uri="{FF2B5EF4-FFF2-40B4-BE49-F238E27FC236}">
                <a16:creationId xmlns:a16="http://schemas.microsoft.com/office/drawing/2014/main" id="{6343A85D-9742-0F6A-AB73-835AF7327A50}"/>
              </a:ext>
            </a:extLst>
          </p:cNvPr>
          <p:cNvPicPr>
            <a:picLocks noChangeAspect="1"/>
          </p:cNvPicPr>
          <p:nvPr/>
        </p:nvPicPr>
        <p:blipFill>
          <a:blip r:embed="rId5"/>
          <a:stretch>
            <a:fillRect/>
          </a:stretch>
        </p:blipFill>
        <p:spPr>
          <a:xfrm>
            <a:off x="4742783" y="316642"/>
            <a:ext cx="7201389" cy="5667863"/>
          </a:xfrm>
          <a:prstGeom prst="rect">
            <a:avLst/>
          </a:prstGeom>
        </p:spPr>
      </p:pic>
    </p:spTree>
    <p:extLst>
      <p:ext uri="{BB962C8B-B14F-4D97-AF65-F5344CB8AC3E}">
        <p14:creationId xmlns:p14="http://schemas.microsoft.com/office/powerpoint/2010/main" val="303660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BC532D-6CB8-3F15-C288-D037A51EB18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B86FA34-539A-E41E-D7EA-C30937748BBA}"/>
              </a:ext>
            </a:extLst>
          </p:cNvPr>
          <p:cNvPicPr>
            <a:picLocks noChangeAspect="1"/>
          </p:cNvPicPr>
          <p:nvPr/>
        </p:nvPicPr>
        <p:blipFill>
          <a:blip r:embed="rId3"/>
          <a:srcRect/>
          <a:stretch/>
        </p:blipFill>
        <p:spPr>
          <a:xfrm>
            <a:off x="10480561" y="5993027"/>
            <a:ext cx="1358226" cy="548331"/>
          </a:xfrm>
          <a:prstGeom prst="rect">
            <a:avLst/>
          </a:prstGeom>
        </p:spPr>
      </p:pic>
      <p:pic>
        <p:nvPicPr>
          <p:cNvPr id="3" name="Picture 2">
            <a:extLst>
              <a:ext uri="{FF2B5EF4-FFF2-40B4-BE49-F238E27FC236}">
                <a16:creationId xmlns:a16="http://schemas.microsoft.com/office/drawing/2014/main" id="{C8DD478A-61D6-6AB7-D780-7F48A11A4C87}"/>
              </a:ext>
            </a:extLst>
          </p:cNvPr>
          <p:cNvPicPr>
            <a:picLocks noChangeAspect="1"/>
          </p:cNvPicPr>
          <p:nvPr/>
        </p:nvPicPr>
        <p:blipFill>
          <a:blip r:embed="rId4"/>
          <a:stretch>
            <a:fillRect/>
          </a:stretch>
        </p:blipFill>
        <p:spPr>
          <a:xfrm>
            <a:off x="0" y="237786"/>
            <a:ext cx="5265398" cy="5676385"/>
          </a:xfrm>
          <a:prstGeom prst="rect">
            <a:avLst/>
          </a:prstGeom>
        </p:spPr>
      </p:pic>
      <p:pic>
        <p:nvPicPr>
          <p:cNvPr id="4" name="Picture 3">
            <a:extLst>
              <a:ext uri="{FF2B5EF4-FFF2-40B4-BE49-F238E27FC236}">
                <a16:creationId xmlns:a16="http://schemas.microsoft.com/office/drawing/2014/main" id="{1795E4FE-7AEC-FFBA-F8F9-F447D82C87CA}"/>
              </a:ext>
            </a:extLst>
          </p:cNvPr>
          <p:cNvPicPr>
            <a:picLocks noChangeAspect="1"/>
          </p:cNvPicPr>
          <p:nvPr/>
        </p:nvPicPr>
        <p:blipFill>
          <a:blip r:embed="rId5"/>
          <a:stretch>
            <a:fillRect/>
          </a:stretch>
        </p:blipFill>
        <p:spPr>
          <a:xfrm>
            <a:off x="65017" y="5993027"/>
            <a:ext cx="5599907" cy="548331"/>
          </a:xfrm>
          <a:prstGeom prst="rect">
            <a:avLst/>
          </a:prstGeom>
        </p:spPr>
      </p:pic>
      <p:graphicFrame>
        <p:nvGraphicFramePr>
          <p:cNvPr id="8" name="Object 7">
            <a:extLst>
              <a:ext uri="{FF2B5EF4-FFF2-40B4-BE49-F238E27FC236}">
                <a16:creationId xmlns:a16="http://schemas.microsoft.com/office/drawing/2014/main" id="{80D4DB7D-119A-724F-0EB8-E8E6B41ABD4A}"/>
              </a:ext>
            </a:extLst>
          </p:cNvPr>
          <p:cNvGraphicFramePr>
            <a:graphicFrameLocks noChangeAspect="1"/>
          </p:cNvGraphicFramePr>
          <p:nvPr>
            <p:extLst>
              <p:ext uri="{D42A27DB-BD31-4B8C-83A1-F6EECF244321}">
                <p14:modId xmlns:p14="http://schemas.microsoft.com/office/powerpoint/2010/main" val="2052940277"/>
              </p:ext>
            </p:extLst>
          </p:nvPr>
        </p:nvGraphicFramePr>
        <p:xfrm>
          <a:off x="5265398" y="485391"/>
          <a:ext cx="6759388" cy="5181173"/>
        </p:xfrm>
        <a:graphic>
          <a:graphicData uri="http://schemas.openxmlformats.org/presentationml/2006/ole">
            <mc:AlternateContent xmlns:mc="http://schemas.openxmlformats.org/markup-compatibility/2006">
              <mc:Choice xmlns:v="urn:schemas-microsoft-com:vml" Requires="v">
                <p:oleObj name="Document" r:id="rId6" imgW="5936098" imgH="4550136" progId="Word.Document.12">
                  <p:embed/>
                </p:oleObj>
              </mc:Choice>
              <mc:Fallback>
                <p:oleObj name="Document" r:id="rId6" imgW="5936098" imgH="4550136" progId="Word.Document.12">
                  <p:embed/>
                  <p:pic>
                    <p:nvPicPr>
                      <p:cNvPr id="8" name="Object 7">
                        <a:extLst>
                          <a:ext uri="{FF2B5EF4-FFF2-40B4-BE49-F238E27FC236}">
                            <a16:creationId xmlns:a16="http://schemas.microsoft.com/office/drawing/2014/main" id="{80D4DB7D-119A-724F-0EB8-E8E6B41ABD4A}"/>
                          </a:ext>
                        </a:extLst>
                      </p:cNvPr>
                      <p:cNvPicPr/>
                      <p:nvPr/>
                    </p:nvPicPr>
                    <p:blipFill>
                      <a:blip r:embed="rId7"/>
                      <a:stretch>
                        <a:fillRect/>
                      </a:stretch>
                    </p:blipFill>
                    <p:spPr>
                      <a:xfrm>
                        <a:off x="5265398" y="485391"/>
                        <a:ext cx="6759388" cy="5181173"/>
                      </a:xfrm>
                      <a:prstGeom prst="rect">
                        <a:avLst/>
                      </a:prstGeom>
                    </p:spPr>
                  </p:pic>
                </p:oleObj>
              </mc:Fallback>
            </mc:AlternateContent>
          </a:graphicData>
        </a:graphic>
      </p:graphicFrame>
    </p:spTree>
    <p:extLst>
      <p:ext uri="{BB962C8B-B14F-4D97-AF65-F5344CB8AC3E}">
        <p14:creationId xmlns:p14="http://schemas.microsoft.com/office/powerpoint/2010/main" val="4000491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D6624C-39B5-1156-367C-B97B09F91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7C73C-89EF-9DD7-298C-0439DE151D6D}"/>
              </a:ext>
            </a:extLst>
          </p:cNvPr>
          <p:cNvSpPr>
            <a:spLocks noGrp="1"/>
          </p:cNvSpPr>
          <p:nvPr>
            <p:ph type="title"/>
          </p:nvPr>
        </p:nvSpPr>
        <p:spPr>
          <a:xfrm>
            <a:off x="761999" y="1141712"/>
            <a:ext cx="7923815" cy="1129537"/>
          </a:xfrm>
        </p:spPr>
        <p:txBody>
          <a:bodyPr vert="horz" lIns="91440" tIns="45720" rIns="91440" bIns="45720" rtlCol="0" anchor="t">
            <a:normAutofit/>
          </a:bodyPr>
          <a:lstStyle/>
          <a:p>
            <a:r>
              <a:rPr lang="en-US" sz="4000" kern="1200">
                <a:solidFill>
                  <a:schemeClr val="tx1"/>
                </a:solidFill>
                <a:latin typeface="+mj-lt"/>
                <a:ea typeface="+mj-ea"/>
                <a:cs typeface="+mj-cs"/>
              </a:rPr>
              <a:t>4 Documents You Need to Upload</a:t>
            </a:r>
          </a:p>
        </p:txBody>
      </p:sp>
      <p:sp>
        <p:nvSpPr>
          <p:cNvPr id="3" name="Content Placeholder 2">
            <a:extLst>
              <a:ext uri="{FF2B5EF4-FFF2-40B4-BE49-F238E27FC236}">
                <a16:creationId xmlns:a16="http://schemas.microsoft.com/office/drawing/2014/main" id="{0C89013F-6F55-71F7-2789-A5DB71B122E7}"/>
              </a:ext>
            </a:extLst>
          </p:cNvPr>
          <p:cNvSpPr>
            <a:spLocks noGrp="1"/>
          </p:cNvSpPr>
          <p:nvPr>
            <p:ph idx="1"/>
          </p:nvPr>
        </p:nvSpPr>
        <p:spPr>
          <a:xfrm>
            <a:off x="702658" y="1792049"/>
            <a:ext cx="10645395" cy="3585494"/>
          </a:xfrm>
        </p:spPr>
        <p:txBody>
          <a:bodyPr vert="horz" lIns="91440" tIns="45720" rIns="91440" bIns="45720" rtlCol="0" anchor="t">
            <a:normAutofit fontScale="85000" lnSpcReduction="10000"/>
          </a:bodyPr>
          <a:lstStyle/>
          <a:p>
            <a:pPr>
              <a:lnSpc>
                <a:spcPct val="150000"/>
              </a:lnSpc>
            </a:pPr>
            <a:r>
              <a:rPr lang="en-US" sz="3300"/>
              <a:t>Income Statement - pdf</a:t>
            </a:r>
          </a:p>
          <a:p>
            <a:pPr>
              <a:lnSpc>
                <a:spcPct val="150000"/>
              </a:lnSpc>
            </a:pPr>
            <a:r>
              <a:rPr lang="en-US" sz="3300"/>
              <a:t>Balance Sheet – pdf</a:t>
            </a:r>
          </a:p>
          <a:p>
            <a:pPr>
              <a:lnSpc>
                <a:spcPct val="150000"/>
              </a:lnSpc>
            </a:pPr>
            <a:r>
              <a:rPr lang="en-US" sz="3300"/>
              <a:t>Detailed Budget - pdf</a:t>
            </a:r>
          </a:p>
          <a:p>
            <a:pPr>
              <a:lnSpc>
                <a:spcPct val="150000"/>
              </a:lnSpc>
            </a:pPr>
            <a:r>
              <a:rPr lang="en-US" sz="3300"/>
              <a:t>Copy of Current (non-expired) </a:t>
            </a:r>
            <a:r>
              <a:rPr lang="en-US" sz="3300" b="1"/>
              <a:t>STATE OF DELAWARE </a:t>
            </a:r>
            <a:r>
              <a:rPr lang="en-US" sz="3300"/>
              <a:t>Business License (Temporary Licenses accepted if current) – pdf preferred, jpg accepted</a:t>
            </a:r>
            <a:endParaRPr lang="en-US" sz="2900"/>
          </a:p>
          <a:p>
            <a:pPr marL="0" indent="0">
              <a:buNone/>
            </a:pPr>
            <a:endParaRPr lang="en-US"/>
          </a:p>
        </p:txBody>
      </p:sp>
      <p:cxnSp>
        <p:nvCxnSpPr>
          <p:cNvPr id="9" name="Straight Connector 8">
            <a:extLst>
              <a:ext uri="{FF2B5EF4-FFF2-40B4-BE49-F238E27FC236}">
                <a16:creationId xmlns:a16="http://schemas.microsoft.com/office/drawing/2014/main" id="{D71C2795-531D-C39D-368B-68B19EC0C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892DB4-E98D-EDCB-385C-AC0D6ED5C1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B98320-9FE0-9528-6C2C-6CDA91C9F366}"/>
              </a:ext>
            </a:extLst>
          </p:cNvPr>
          <p:cNvPicPr>
            <a:picLocks noChangeAspect="1"/>
          </p:cNvPicPr>
          <p:nvPr/>
        </p:nvPicPr>
        <p:blipFill>
          <a:blip r:embed="rId3"/>
          <a:srcRect/>
          <a:stretch/>
        </p:blipFill>
        <p:spPr>
          <a:xfrm>
            <a:off x="10480561" y="5993027"/>
            <a:ext cx="1358226" cy="548331"/>
          </a:xfrm>
          <a:prstGeom prst="rect">
            <a:avLst/>
          </a:prstGeom>
        </p:spPr>
      </p:pic>
    </p:spTree>
    <p:extLst>
      <p:ext uri="{BB962C8B-B14F-4D97-AF65-F5344CB8AC3E}">
        <p14:creationId xmlns:p14="http://schemas.microsoft.com/office/powerpoint/2010/main" val="3579739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8200" y="1630"/>
            <a:ext cx="10515600" cy="1325563"/>
          </a:xfrm>
        </p:spPr>
        <p:txBody>
          <a:bodyPr/>
          <a:lstStyle/>
          <a:p>
            <a:pPr algn="ctr"/>
            <a:r>
              <a:rPr lang="en-US"/>
              <a:t>Balance Sheet   vs  Income Statement</a:t>
            </a:r>
          </a:p>
        </p:txBody>
      </p:sp>
      <p:pic>
        <p:nvPicPr>
          <p:cNvPr id="3" name="Picture 2">
            <a:extLst>
              <a:ext uri="{FF2B5EF4-FFF2-40B4-BE49-F238E27FC236}">
                <a16:creationId xmlns:a16="http://schemas.microsoft.com/office/drawing/2014/main" id="{981A889C-F43E-2260-322F-89E146A9FF32}"/>
              </a:ext>
            </a:extLst>
          </p:cNvPr>
          <p:cNvPicPr>
            <a:picLocks noChangeAspect="1"/>
          </p:cNvPicPr>
          <p:nvPr/>
        </p:nvPicPr>
        <p:blipFill>
          <a:blip r:embed="rId3"/>
          <a:stretch>
            <a:fillRect/>
          </a:stretch>
        </p:blipFill>
        <p:spPr>
          <a:xfrm>
            <a:off x="1565077" y="1043958"/>
            <a:ext cx="3227640" cy="5534975"/>
          </a:xfrm>
          <a:prstGeom prst="rect">
            <a:avLst/>
          </a:prstGeom>
        </p:spPr>
      </p:pic>
      <p:pic>
        <p:nvPicPr>
          <p:cNvPr id="7" name="Picture 6">
            <a:extLst>
              <a:ext uri="{FF2B5EF4-FFF2-40B4-BE49-F238E27FC236}">
                <a16:creationId xmlns:a16="http://schemas.microsoft.com/office/drawing/2014/main" id="{9E0A9911-B666-CE92-D479-F3682FAB64FC}"/>
              </a:ext>
            </a:extLst>
          </p:cNvPr>
          <p:cNvPicPr>
            <a:picLocks noChangeAspect="1"/>
          </p:cNvPicPr>
          <p:nvPr/>
        </p:nvPicPr>
        <p:blipFill>
          <a:blip r:embed="rId4"/>
          <a:stretch>
            <a:fillRect/>
          </a:stretch>
        </p:blipFill>
        <p:spPr>
          <a:xfrm>
            <a:off x="6525546" y="1043958"/>
            <a:ext cx="3627448" cy="5067913"/>
          </a:xfrm>
          <a:prstGeom prst="rect">
            <a:avLst/>
          </a:prstGeom>
        </p:spPr>
      </p:pic>
      <p:pic>
        <p:nvPicPr>
          <p:cNvPr id="2" name="Picture 1">
            <a:extLst>
              <a:ext uri="{FF2B5EF4-FFF2-40B4-BE49-F238E27FC236}">
                <a16:creationId xmlns:a16="http://schemas.microsoft.com/office/drawing/2014/main" id="{1BF2FA4D-968D-9A98-7385-00408DC4FE36}"/>
              </a:ext>
            </a:extLst>
          </p:cNvPr>
          <p:cNvPicPr>
            <a:picLocks noChangeAspect="1"/>
          </p:cNvPicPr>
          <p:nvPr/>
        </p:nvPicPr>
        <p:blipFill>
          <a:blip r:embed="rId5"/>
          <a:srcRect/>
          <a:stretch/>
        </p:blipFill>
        <p:spPr>
          <a:xfrm>
            <a:off x="10480561" y="5993027"/>
            <a:ext cx="1358226" cy="548331"/>
          </a:xfrm>
          <a:prstGeom prst="rect">
            <a:avLst/>
          </a:prstGeom>
        </p:spPr>
      </p:pic>
    </p:spTree>
    <p:extLst>
      <p:ext uri="{BB962C8B-B14F-4D97-AF65-F5344CB8AC3E}">
        <p14:creationId xmlns:p14="http://schemas.microsoft.com/office/powerpoint/2010/main" val="1346047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E86C5E-D98C-7AEB-FECB-8315053B9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C223B-2425-1A4B-5071-F5A48800AAC4}"/>
              </a:ext>
            </a:extLst>
          </p:cNvPr>
          <p:cNvSpPr>
            <a:spLocks noGrp="1"/>
          </p:cNvSpPr>
          <p:nvPr>
            <p:ph type="title"/>
          </p:nvPr>
        </p:nvSpPr>
        <p:spPr>
          <a:xfrm>
            <a:off x="784606" y="105392"/>
            <a:ext cx="7923815" cy="1129537"/>
          </a:xfrm>
        </p:spPr>
        <p:txBody>
          <a:bodyPr vert="horz" lIns="91440" tIns="45720" rIns="91440" bIns="45720" rtlCol="0" anchor="t">
            <a:normAutofit/>
          </a:bodyPr>
          <a:lstStyle/>
          <a:p>
            <a:r>
              <a:rPr lang="en-US" sz="4000" kern="1200">
                <a:solidFill>
                  <a:schemeClr val="tx1"/>
                </a:solidFill>
                <a:latin typeface="+mj-lt"/>
                <a:ea typeface="+mj-ea"/>
                <a:cs typeface="+mj-cs"/>
              </a:rPr>
              <a:t>Balance Sheet v. Income Statement</a:t>
            </a:r>
          </a:p>
        </p:txBody>
      </p:sp>
      <p:sp>
        <p:nvSpPr>
          <p:cNvPr id="3" name="Content Placeholder 2">
            <a:extLst>
              <a:ext uri="{FF2B5EF4-FFF2-40B4-BE49-F238E27FC236}">
                <a16:creationId xmlns:a16="http://schemas.microsoft.com/office/drawing/2014/main" id="{62E14146-642D-C3B8-EDC9-493B8290855A}"/>
              </a:ext>
            </a:extLst>
          </p:cNvPr>
          <p:cNvSpPr>
            <a:spLocks noGrp="1"/>
          </p:cNvSpPr>
          <p:nvPr>
            <p:ph idx="1"/>
          </p:nvPr>
        </p:nvSpPr>
        <p:spPr>
          <a:xfrm>
            <a:off x="784606" y="1015834"/>
            <a:ext cx="10297051" cy="4434841"/>
          </a:xfrm>
        </p:spPr>
        <p:txBody>
          <a:bodyPr vert="horz" lIns="91440" tIns="45720" rIns="91440" bIns="45720" rtlCol="0" anchor="t">
            <a:normAutofit fontScale="62500" lnSpcReduction="20000"/>
          </a:bodyPr>
          <a:lstStyle/>
          <a:p>
            <a:pPr marL="171450" indent="-171450">
              <a:lnSpc>
                <a:spcPct val="100000"/>
              </a:lnSpc>
            </a:pPr>
            <a:r>
              <a:rPr lang="en-US" sz="3600"/>
              <a:t>The balance sheet is a </a:t>
            </a:r>
            <a:r>
              <a:rPr lang="en-US" sz="3600" u="sng"/>
              <a:t>snapshot</a:t>
            </a:r>
            <a:r>
              <a:rPr lang="en-US" sz="3600"/>
              <a:t> of what your business owns (assets) and how those things were funded (liabilities vs equity).</a:t>
            </a:r>
          </a:p>
          <a:p>
            <a:pPr marL="0" indent="0">
              <a:lnSpc>
                <a:spcPct val="100000"/>
              </a:lnSpc>
              <a:buNone/>
            </a:pPr>
            <a:endParaRPr lang="en-US" sz="3600"/>
          </a:p>
          <a:p>
            <a:pPr marL="171450" indent="-171450">
              <a:lnSpc>
                <a:spcPct val="100000"/>
              </a:lnSpc>
            </a:pPr>
            <a:r>
              <a:rPr lang="en-US" sz="3600"/>
              <a:t>Remember, a balance sheet shows the items </a:t>
            </a:r>
            <a:r>
              <a:rPr lang="en-US" sz="3600" u="sng"/>
              <a:t>at the price they were purchased for </a:t>
            </a:r>
            <a:r>
              <a:rPr lang="en-US" sz="3600"/>
              <a:t>or the cost incurred to make them. If you can’t put a price on it, it probably doesn’t belong on the balance sheet!</a:t>
            </a:r>
          </a:p>
          <a:p>
            <a:pPr marL="0" indent="0">
              <a:lnSpc>
                <a:spcPct val="100000"/>
              </a:lnSpc>
              <a:buNone/>
            </a:pPr>
            <a:endParaRPr lang="en-US" sz="3600"/>
          </a:p>
          <a:p>
            <a:pPr marL="171450" indent="-171450">
              <a:lnSpc>
                <a:spcPct val="100000"/>
              </a:lnSpc>
            </a:pPr>
            <a:r>
              <a:rPr lang="en-US" sz="3600"/>
              <a:t>The income statement shows the flow of revenues against expenses for a given period and shows the </a:t>
            </a:r>
            <a:r>
              <a:rPr lang="en-US" sz="3600" u="sng"/>
              <a:t>bottom line </a:t>
            </a:r>
            <a:r>
              <a:rPr lang="en-US" sz="3600"/>
              <a:t>- profit or loss.</a:t>
            </a:r>
          </a:p>
          <a:p>
            <a:pPr marL="0" indent="0">
              <a:lnSpc>
                <a:spcPct val="100000"/>
              </a:lnSpc>
              <a:buNone/>
            </a:pPr>
            <a:endParaRPr lang="en-US" sz="3600"/>
          </a:p>
          <a:p>
            <a:pPr marL="171450" indent="-171450">
              <a:lnSpc>
                <a:spcPct val="100000"/>
              </a:lnSpc>
            </a:pPr>
            <a:r>
              <a:rPr lang="en-US" sz="3600"/>
              <a:t>Your business may not be making a profit yet, and that’s ok. Just remember to be as detailed as you can be in the financials and the narrative.</a:t>
            </a:r>
          </a:p>
          <a:p>
            <a:pPr marL="0" indent="0">
              <a:buNone/>
            </a:pPr>
            <a:endParaRPr lang="en-US"/>
          </a:p>
        </p:txBody>
      </p:sp>
      <p:cxnSp>
        <p:nvCxnSpPr>
          <p:cNvPr id="9" name="Straight Connector 8">
            <a:extLst>
              <a:ext uri="{FF2B5EF4-FFF2-40B4-BE49-F238E27FC236}">
                <a16:creationId xmlns:a16="http://schemas.microsoft.com/office/drawing/2014/main" id="{3FCCEEEC-CB1E-E0E8-0166-2E3BAFD10A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2213E8-C133-4ABA-DC57-6AEA299F7D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13B9F97-C33F-C4E6-22D3-3A18424B2522}"/>
              </a:ext>
            </a:extLst>
          </p:cNvPr>
          <p:cNvPicPr>
            <a:picLocks noChangeAspect="1"/>
          </p:cNvPicPr>
          <p:nvPr/>
        </p:nvPicPr>
        <p:blipFill>
          <a:blip r:embed="rId3"/>
          <a:srcRect/>
          <a:stretch/>
        </p:blipFill>
        <p:spPr>
          <a:xfrm>
            <a:off x="10480561" y="5993027"/>
            <a:ext cx="1358226" cy="548331"/>
          </a:xfrm>
          <a:prstGeom prst="rect">
            <a:avLst/>
          </a:prstGeom>
        </p:spPr>
      </p:pic>
    </p:spTree>
    <p:extLst>
      <p:ext uri="{BB962C8B-B14F-4D97-AF65-F5344CB8AC3E}">
        <p14:creationId xmlns:p14="http://schemas.microsoft.com/office/powerpoint/2010/main" val="307687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9B1CC-1903-5DF0-C4D9-492B7106798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9E225CC-B16B-97D9-04BA-5905927597AA}"/>
              </a:ext>
            </a:extLst>
          </p:cNvPr>
          <p:cNvSpPr>
            <a:spLocks noGrp="1"/>
          </p:cNvSpPr>
          <p:nvPr>
            <p:ph type="title"/>
          </p:nvPr>
        </p:nvSpPr>
        <p:spPr>
          <a:xfrm>
            <a:off x="838200" y="61101"/>
            <a:ext cx="10515600" cy="1325563"/>
          </a:xfrm>
        </p:spPr>
        <p:txBody>
          <a:bodyPr/>
          <a:lstStyle/>
          <a:p>
            <a:pPr algn="ctr"/>
            <a:r>
              <a:rPr lang="en-US"/>
              <a:t>Detailed Project Budget</a:t>
            </a:r>
          </a:p>
        </p:txBody>
      </p:sp>
      <p:pic>
        <p:nvPicPr>
          <p:cNvPr id="2" name="Picture 1">
            <a:extLst>
              <a:ext uri="{FF2B5EF4-FFF2-40B4-BE49-F238E27FC236}">
                <a16:creationId xmlns:a16="http://schemas.microsoft.com/office/drawing/2014/main" id="{088AAA35-BF08-DAA1-4BDD-E68B873A346B}"/>
              </a:ext>
            </a:extLst>
          </p:cNvPr>
          <p:cNvPicPr>
            <a:picLocks noChangeAspect="1"/>
          </p:cNvPicPr>
          <p:nvPr/>
        </p:nvPicPr>
        <p:blipFill>
          <a:blip r:embed="rId3"/>
          <a:srcRect/>
          <a:stretch/>
        </p:blipFill>
        <p:spPr>
          <a:xfrm>
            <a:off x="10480561" y="5993027"/>
            <a:ext cx="1358226" cy="548331"/>
          </a:xfrm>
          <a:prstGeom prst="rect">
            <a:avLst/>
          </a:prstGeom>
        </p:spPr>
      </p:pic>
      <p:pic>
        <p:nvPicPr>
          <p:cNvPr id="1026" name="Picture 2">
            <a:extLst>
              <a:ext uri="{FF2B5EF4-FFF2-40B4-BE49-F238E27FC236}">
                <a16:creationId xmlns:a16="http://schemas.microsoft.com/office/drawing/2014/main" id="{EB39B33C-3260-7853-A9B9-7C8451343A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29" t="15409" r="6774" b="1722"/>
          <a:stretch>
            <a:fillRect/>
          </a:stretch>
        </p:blipFill>
        <p:spPr bwMode="auto">
          <a:xfrm>
            <a:off x="2971800" y="1730347"/>
            <a:ext cx="6810729" cy="35812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64C533-B0E5-0EAB-4F29-E6C0644C71AD}"/>
              </a:ext>
            </a:extLst>
          </p:cNvPr>
          <p:cNvSpPr txBox="1"/>
          <p:nvPr/>
        </p:nvSpPr>
        <p:spPr>
          <a:xfrm>
            <a:off x="7286270" y="1730347"/>
            <a:ext cx="1100754" cy="276999"/>
          </a:xfrm>
          <a:prstGeom prst="rect">
            <a:avLst/>
          </a:prstGeom>
          <a:solidFill>
            <a:schemeClr val="bg1">
              <a:lumMod val="75000"/>
            </a:schemeClr>
          </a:solidFill>
        </p:spPr>
        <p:txBody>
          <a:bodyPr wrap="square" rtlCol="0">
            <a:spAutoFit/>
          </a:bodyPr>
          <a:lstStyle/>
          <a:p>
            <a:r>
              <a:rPr lang="en-US" sz="1200" b="1" dirty="0">
                <a:solidFill>
                  <a:srgbClr val="000000"/>
                </a:solidFill>
              </a:rPr>
              <a:t>EDGE Funding</a:t>
            </a:r>
          </a:p>
        </p:txBody>
      </p:sp>
      <p:sp>
        <p:nvSpPr>
          <p:cNvPr id="6" name="TextBox 5">
            <a:extLst>
              <a:ext uri="{FF2B5EF4-FFF2-40B4-BE49-F238E27FC236}">
                <a16:creationId xmlns:a16="http://schemas.microsoft.com/office/drawing/2014/main" id="{FC741921-58A8-70FA-8D30-4065270B0A7B}"/>
              </a:ext>
            </a:extLst>
          </p:cNvPr>
          <p:cNvSpPr txBox="1"/>
          <p:nvPr/>
        </p:nvSpPr>
        <p:spPr>
          <a:xfrm>
            <a:off x="8681775" y="1730347"/>
            <a:ext cx="1100754" cy="261610"/>
          </a:xfrm>
          <a:prstGeom prst="rect">
            <a:avLst/>
          </a:prstGeom>
          <a:solidFill>
            <a:schemeClr val="bg1">
              <a:lumMod val="75000"/>
            </a:schemeClr>
          </a:solidFill>
        </p:spPr>
        <p:txBody>
          <a:bodyPr wrap="square" rtlCol="0">
            <a:spAutoFit/>
          </a:bodyPr>
          <a:lstStyle/>
          <a:p>
            <a:r>
              <a:rPr lang="en-US" sz="1100" b="1" dirty="0">
                <a:solidFill>
                  <a:srgbClr val="000000"/>
                </a:solidFill>
              </a:rPr>
              <a:t>Business Match </a:t>
            </a:r>
          </a:p>
        </p:txBody>
      </p:sp>
      <p:sp>
        <p:nvSpPr>
          <p:cNvPr id="4" name="TextBox 3">
            <a:extLst>
              <a:ext uri="{FF2B5EF4-FFF2-40B4-BE49-F238E27FC236}">
                <a16:creationId xmlns:a16="http://schemas.microsoft.com/office/drawing/2014/main" id="{2AF773D8-F126-A5FB-A806-ECE807B93BD4}"/>
              </a:ext>
            </a:extLst>
          </p:cNvPr>
          <p:cNvSpPr txBox="1"/>
          <p:nvPr/>
        </p:nvSpPr>
        <p:spPr>
          <a:xfrm>
            <a:off x="8681775" y="4850655"/>
            <a:ext cx="1100754" cy="276999"/>
          </a:xfrm>
          <a:prstGeom prst="rect">
            <a:avLst/>
          </a:prstGeom>
          <a:solidFill>
            <a:schemeClr val="bg1">
              <a:lumMod val="75000"/>
            </a:schemeClr>
          </a:solidFill>
        </p:spPr>
        <p:txBody>
          <a:bodyPr wrap="square" rtlCol="0">
            <a:spAutoFit/>
          </a:bodyPr>
          <a:lstStyle/>
          <a:p>
            <a:r>
              <a:rPr lang="en-US" sz="1200" b="1" dirty="0">
                <a:solidFill>
                  <a:srgbClr val="000000"/>
                </a:solidFill>
              </a:rPr>
              <a:t>$13,333.33</a:t>
            </a:r>
          </a:p>
        </p:txBody>
      </p:sp>
      <p:sp>
        <p:nvSpPr>
          <p:cNvPr id="5" name="TextBox 4">
            <a:extLst>
              <a:ext uri="{FF2B5EF4-FFF2-40B4-BE49-F238E27FC236}">
                <a16:creationId xmlns:a16="http://schemas.microsoft.com/office/drawing/2014/main" id="{C6D1AD19-029F-3863-DE88-0F80BF67786F}"/>
              </a:ext>
            </a:extLst>
          </p:cNvPr>
          <p:cNvSpPr txBox="1"/>
          <p:nvPr/>
        </p:nvSpPr>
        <p:spPr>
          <a:xfrm>
            <a:off x="8669823" y="2051258"/>
            <a:ext cx="1100754" cy="261610"/>
          </a:xfrm>
          <a:prstGeom prst="rect">
            <a:avLst/>
          </a:prstGeom>
          <a:solidFill>
            <a:schemeClr val="bg1">
              <a:lumMod val="75000"/>
            </a:schemeClr>
          </a:solidFill>
        </p:spPr>
        <p:txBody>
          <a:bodyPr wrap="square" rtlCol="0">
            <a:spAutoFit/>
          </a:bodyPr>
          <a:lstStyle/>
          <a:p>
            <a:r>
              <a:rPr lang="en-US" sz="1100" b="1" dirty="0">
                <a:solidFill>
                  <a:srgbClr val="000000"/>
                </a:solidFill>
              </a:rPr>
              <a:t>$2,000</a:t>
            </a:r>
          </a:p>
        </p:txBody>
      </p:sp>
      <p:sp>
        <p:nvSpPr>
          <p:cNvPr id="7" name="TextBox 6">
            <a:extLst>
              <a:ext uri="{FF2B5EF4-FFF2-40B4-BE49-F238E27FC236}">
                <a16:creationId xmlns:a16="http://schemas.microsoft.com/office/drawing/2014/main" id="{63F92A76-050D-4094-B73B-DB2432898EB8}"/>
              </a:ext>
            </a:extLst>
          </p:cNvPr>
          <p:cNvSpPr txBox="1"/>
          <p:nvPr/>
        </p:nvSpPr>
        <p:spPr>
          <a:xfrm>
            <a:off x="8669823" y="2867870"/>
            <a:ext cx="1070128" cy="271481"/>
          </a:xfrm>
          <a:prstGeom prst="rect">
            <a:avLst/>
          </a:prstGeom>
          <a:solidFill>
            <a:schemeClr val="bg1">
              <a:lumMod val="75000"/>
            </a:schemeClr>
          </a:solidFill>
        </p:spPr>
        <p:txBody>
          <a:bodyPr wrap="square" rtlCol="0">
            <a:spAutoFit/>
          </a:bodyPr>
          <a:lstStyle/>
          <a:p>
            <a:r>
              <a:rPr lang="en-US" sz="1100" b="1" dirty="0">
                <a:solidFill>
                  <a:srgbClr val="000000"/>
                </a:solidFill>
              </a:rPr>
              <a:t>$1,333</a:t>
            </a:r>
          </a:p>
        </p:txBody>
      </p:sp>
      <p:sp>
        <p:nvSpPr>
          <p:cNvPr id="8" name="TextBox 7">
            <a:extLst>
              <a:ext uri="{FF2B5EF4-FFF2-40B4-BE49-F238E27FC236}">
                <a16:creationId xmlns:a16="http://schemas.microsoft.com/office/drawing/2014/main" id="{31127387-D981-FF24-3E00-60039F45B3F8}"/>
              </a:ext>
            </a:extLst>
          </p:cNvPr>
          <p:cNvSpPr txBox="1"/>
          <p:nvPr/>
        </p:nvSpPr>
        <p:spPr>
          <a:xfrm>
            <a:off x="8662151" y="4310163"/>
            <a:ext cx="1100754" cy="261610"/>
          </a:xfrm>
          <a:prstGeom prst="rect">
            <a:avLst/>
          </a:prstGeom>
          <a:solidFill>
            <a:schemeClr val="bg1">
              <a:lumMod val="75000"/>
            </a:schemeClr>
          </a:solidFill>
        </p:spPr>
        <p:txBody>
          <a:bodyPr wrap="square" rtlCol="0">
            <a:spAutoFit/>
          </a:bodyPr>
          <a:lstStyle/>
          <a:p>
            <a:r>
              <a:rPr lang="en-US" sz="1100" b="1" dirty="0">
                <a:solidFill>
                  <a:srgbClr val="000000"/>
                </a:solidFill>
              </a:rPr>
              <a:t>$1,000</a:t>
            </a:r>
          </a:p>
        </p:txBody>
      </p:sp>
      <p:sp>
        <p:nvSpPr>
          <p:cNvPr id="9" name="TextBox 8">
            <a:extLst>
              <a:ext uri="{FF2B5EF4-FFF2-40B4-BE49-F238E27FC236}">
                <a16:creationId xmlns:a16="http://schemas.microsoft.com/office/drawing/2014/main" id="{D9AE392F-1842-264E-6800-022D4F64F317}"/>
              </a:ext>
            </a:extLst>
          </p:cNvPr>
          <p:cNvSpPr txBox="1"/>
          <p:nvPr/>
        </p:nvSpPr>
        <p:spPr>
          <a:xfrm>
            <a:off x="8669823" y="2329496"/>
            <a:ext cx="1100754" cy="261610"/>
          </a:xfrm>
          <a:prstGeom prst="rect">
            <a:avLst/>
          </a:prstGeom>
          <a:solidFill>
            <a:schemeClr val="bg1">
              <a:lumMod val="75000"/>
            </a:schemeClr>
          </a:solidFill>
        </p:spPr>
        <p:txBody>
          <a:bodyPr wrap="square" rtlCol="0">
            <a:spAutoFit/>
          </a:bodyPr>
          <a:lstStyle/>
          <a:p>
            <a:r>
              <a:rPr lang="en-US" sz="1100" b="1" dirty="0">
                <a:solidFill>
                  <a:srgbClr val="000000"/>
                </a:solidFill>
              </a:rPr>
              <a:t>$2,000</a:t>
            </a:r>
          </a:p>
        </p:txBody>
      </p:sp>
      <p:sp>
        <p:nvSpPr>
          <p:cNvPr id="11" name="TextBox 10">
            <a:extLst>
              <a:ext uri="{FF2B5EF4-FFF2-40B4-BE49-F238E27FC236}">
                <a16:creationId xmlns:a16="http://schemas.microsoft.com/office/drawing/2014/main" id="{E7AD588F-59E7-2E29-C8BD-5FDD159EDB8B}"/>
              </a:ext>
            </a:extLst>
          </p:cNvPr>
          <p:cNvSpPr txBox="1"/>
          <p:nvPr/>
        </p:nvSpPr>
        <p:spPr>
          <a:xfrm>
            <a:off x="8669823" y="2606565"/>
            <a:ext cx="1100754" cy="261610"/>
          </a:xfrm>
          <a:prstGeom prst="rect">
            <a:avLst/>
          </a:prstGeom>
          <a:solidFill>
            <a:schemeClr val="bg1">
              <a:lumMod val="75000"/>
            </a:schemeClr>
          </a:solidFill>
        </p:spPr>
        <p:txBody>
          <a:bodyPr wrap="square" rtlCol="0">
            <a:spAutoFit/>
          </a:bodyPr>
          <a:lstStyle/>
          <a:p>
            <a:r>
              <a:rPr lang="en-US" sz="1100" b="1" dirty="0">
                <a:solidFill>
                  <a:srgbClr val="000000"/>
                </a:solidFill>
              </a:rPr>
              <a:t>$2,000</a:t>
            </a:r>
          </a:p>
        </p:txBody>
      </p:sp>
      <p:sp>
        <p:nvSpPr>
          <p:cNvPr id="12" name="TextBox 11">
            <a:extLst>
              <a:ext uri="{FF2B5EF4-FFF2-40B4-BE49-F238E27FC236}">
                <a16:creationId xmlns:a16="http://schemas.microsoft.com/office/drawing/2014/main" id="{447D4F03-E0AD-8B3A-DAAC-0FDF05F16B5B}"/>
              </a:ext>
            </a:extLst>
          </p:cNvPr>
          <p:cNvSpPr txBox="1"/>
          <p:nvPr/>
        </p:nvSpPr>
        <p:spPr>
          <a:xfrm>
            <a:off x="8669823" y="4017109"/>
            <a:ext cx="1100754" cy="261610"/>
          </a:xfrm>
          <a:prstGeom prst="rect">
            <a:avLst/>
          </a:prstGeom>
          <a:solidFill>
            <a:schemeClr val="bg1">
              <a:lumMod val="75000"/>
            </a:schemeClr>
          </a:solidFill>
        </p:spPr>
        <p:txBody>
          <a:bodyPr wrap="square" rtlCol="0">
            <a:spAutoFit/>
          </a:bodyPr>
          <a:lstStyle/>
          <a:p>
            <a:r>
              <a:rPr lang="en-US" sz="1100" b="1" dirty="0">
                <a:solidFill>
                  <a:srgbClr val="000000"/>
                </a:solidFill>
              </a:rPr>
              <a:t>$1,000</a:t>
            </a:r>
          </a:p>
        </p:txBody>
      </p:sp>
      <p:sp>
        <p:nvSpPr>
          <p:cNvPr id="13" name="TextBox 12">
            <a:extLst>
              <a:ext uri="{FF2B5EF4-FFF2-40B4-BE49-F238E27FC236}">
                <a16:creationId xmlns:a16="http://schemas.microsoft.com/office/drawing/2014/main" id="{A3C29133-5280-34BD-E74B-BF967C04D7C9}"/>
              </a:ext>
            </a:extLst>
          </p:cNvPr>
          <p:cNvSpPr txBox="1"/>
          <p:nvPr/>
        </p:nvSpPr>
        <p:spPr>
          <a:xfrm>
            <a:off x="8639197" y="3768356"/>
            <a:ext cx="1100754" cy="261610"/>
          </a:xfrm>
          <a:prstGeom prst="rect">
            <a:avLst/>
          </a:prstGeom>
          <a:solidFill>
            <a:schemeClr val="bg1">
              <a:lumMod val="75000"/>
            </a:schemeClr>
          </a:solidFill>
        </p:spPr>
        <p:txBody>
          <a:bodyPr wrap="square" rtlCol="0">
            <a:spAutoFit/>
          </a:bodyPr>
          <a:lstStyle/>
          <a:p>
            <a:r>
              <a:rPr lang="en-US" sz="1100" b="1" dirty="0">
                <a:solidFill>
                  <a:srgbClr val="000000"/>
                </a:solidFill>
              </a:rPr>
              <a:t>$1,000</a:t>
            </a:r>
          </a:p>
        </p:txBody>
      </p:sp>
      <p:sp>
        <p:nvSpPr>
          <p:cNvPr id="14" name="TextBox 13">
            <a:extLst>
              <a:ext uri="{FF2B5EF4-FFF2-40B4-BE49-F238E27FC236}">
                <a16:creationId xmlns:a16="http://schemas.microsoft.com/office/drawing/2014/main" id="{D96281E5-414F-46C7-E8B3-691A013B9CAE}"/>
              </a:ext>
            </a:extLst>
          </p:cNvPr>
          <p:cNvSpPr txBox="1"/>
          <p:nvPr/>
        </p:nvSpPr>
        <p:spPr>
          <a:xfrm>
            <a:off x="8681775" y="3490117"/>
            <a:ext cx="1081130" cy="261610"/>
          </a:xfrm>
          <a:prstGeom prst="rect">
            <a:avLst/>
          </a:prstGeom>
          <a:solidFill>
            <a:schemeClr val="bg1">
              <a:lumMod val="75000"/>
            </a:schemeClr>
          </a:solidFill>
        </p:spPr>
        <p:txBody>
          <a:bodyPr wrap="square" rtlCol="0">
            <a:spAutoFit/>
          </a:bodyPr>
          <a:lstStyle/>
          <a:p>
            <a:r>
              <a:rPr lang="en-US" sz="1100" b="1" dirty="0">
                <a:solidFill>
                  <a:srgbClr val="000000"/>
                </a:solidFill>
              </a:rPr>
              <a:t>$1,000</a:t>
            </a:r>
          </a:p>
        </p:txBody>
      </p:sp>
      <p:sp>
        <p:nvSpPr>
          <p:cNvPr id="15" name="TextBox 14">
            <a:extLst>
              <a:ext uri="{FF2B5EF4-FFF2-40B4-BE49-F238E27FC236}">
                <a16:creationId xmlns:a16="http://schemas.microsoft.com/office/drawing/2014/main" id="{93E7A6FD-D93E-183C-0163-AC3408115700}"/>
              </a:ext>
            </a:extLst>
          </p:cNvPr>
          <p:cNvSpPr txBox="1"/>
          <p:nvPr/>
        </p:nvSpPr>
        <p:spPr>
          <a:xfrm>
            <a:off x="8682029" y="3173046"/>
            <a:ext cx="1076342" cy="261610"/>
          </a:xfrm>
          <a:prstGeom prst="rect">
            <a:avLst/>
          </a:prstGeom>
          <a:solidFill>
            <a:schemeClr val="bg1">
              <a:lumMod val="75000"/>
            </a:schemeClr>
          </a:solidFill>
        </p:spPr>
        <p:txBody>
          <a:bodyPr wrap="square" rtlCol="0">
            <a:spAutoFit/>
          </a:bodyPr>
          <a:lstStyle/>
          <a:p>
            <a:r>
              <a:rPr lang="en-US" sz="1100" b="1" dirty="0">
                <a:solidFill>
                  <a:srgbClr val="000000"/>
                </a:solidFill>
              </a:rPr>
              <a:t>$1,000</a:t>
            </a:r>
          </a:p>
        </p:txBody>
      </p:sp>
      <p:sp>
        <p:nvSpPr>
          <p:cNvPr id="16" name="TextBox 15">
            <a:extLst>
              <a:ext uri="{FF2B5EF4-FFF2-40B4-BE49-F238E27FC236}">
                <a16:creationId xmlns:a16="http://schemas.microsoft.com/office/drawing/2014/main" id="{59C0547B-A906-A413-5680-53084028CEF8}"/>
              </a:ext>
            </a:extLst>
          </p:cNvPr>
          <p:cNvSpPr txBox="1"/>
          <p:nvPr/>
        </p:nvSpPr>
        <p:spPr>
          <a:xfrm>
            <a:off x="8694235" y="4612419"/>
            <a:ext cx="1100754" cy="261610"/>
          </a:xfrm>
          <a:prstGeom prst="rect">
            <a:avLst/>
          </a:prstGeom>
          <a:solidFill>
            <a:schemeClr val="bg1">
              <a:lumMod val="75000"/>
            </a:schemeClr>
          </a:solidFill>
        </p:spPr>
        <p:txBody>
          <a:bodyPr wrap="square" rtlCol="0">
            <a:spAutoFit/>
          </a:bodyPr>
          <a:lstStyle/>
          <a:p>
            <a:r>
              <a:rPr lang="en-US" sz="1100" b="1" dirty="0">
                <a:solidFill>
                  <a:srgbClr val="000000"/>
                </a:solidFill>
              </a:rPr>
              <a:t>$1,000</a:t>
            </a:r>
          </a:p>
        </p:txBody>
      </p:sp>
    </p:spTree>
    <p:extLst>
      <p:ext uri="{BB962C8B-B14F-4D97-AF65-F5344CB8AC3E}">
        <p14:creationId xmlns:p14="http://schemas.microsoft.com/office/powerpoint/2010/main" val="943756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41BAAF-449C-D3F0-BA3C-8A550660BE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075AC-9F2C-6F79-6379-FE48DE0A8F4F}"/>
              </a:ext>
            </a:extLst>
          </p:cNvPr>
          <p:cNvSpPr>
            <a:spLocks noGrp="1"/>
          </p:cNvSpPr>
          <p:nvPr>
            <p:ph type="title"/>
          </p:nvPr>
        </p:nvSpPr>
        <p:spPr>
          <a:xfrm>
            <a:off x="761999" y="1141712"/>
            <a:ext cx="7923815" cy="1129537"/>
          </a:xfrm>
        </p:spPr>
        <p:txBody>
          <a:bodyPr vert="horz" lIns="91440" tIns="45720" rIns="91440" bIns="45720" rtlCol="0" anchor="t">
            <a:normAutofit fontScale="90000"/>
          </a:bodyPr>
          <a:lstStyle/>
          <a:p>
            <a:r>
              <a:rPr lang="en-US" sz="4000"/>
              <a:t>3 to 1 Match (found in application form)</a:t>
            </a:r>
            <a:endParaRPr lang="en-US" sz="40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A8FF0593-62B9-D67A-B304-D9DE1F978F1A}"/>
              </a:ext>
            </a:extLst>
          </p:cNvPr>
          <p:cNvSpPr>
            <a:spLocks noGrp="1"/>
          </p:cNvSpPr>
          <p:nvPr>
            <p:ph idx="1"/>
          </p:nvPr>
        </p:nvSpPr>
        <p:spPr>
          <a:xfrm>
            <a:off x="784606" y="2009763"/>
            <a:ext cx="11156381" cy="3862717"/>
          </a:xfrm>
        </p:spPr>
        <p:txBody>
          <a:bodyPr vert="horz" lIns="91440" tIns="45720" rIns="91440" bIns="45720" rtlCol="0" anchor="t">
            <a:normAutofit fontScale="77500" lnSpcReduction="20000"/>
          </a:bodyPr>
          <a:lstStyle/>
          <a:p>
            <a:r>
              <a:rPr lang="en-US" sz="3600"/>
              <a:t>When applying you are required to show you have some level of capital</a:t>
            </a:r>
          </a:p>
          <a:p>
            <a:pPr marL="0" indent="0">
              <a:buNone/>
            </a:pPr>
            <a:endParaRPr lang="en-US" sz="3600"/>
          </a:p>
          <a:p>
            <a:pPr lvl="0"/>
            <a:r>
              <a:rPr lang="en-US" sz="3600"/>
              <a:t>All awards require a </a:t>
            </a:r>
            <a:r>
              <a:rPr lang="en-US" sz="3600" b="1"/>
              <a:t>3:1 funding match</a:t>
            </a:r>
            <a:r>
              <a:rPr lang="en-US" sz="3600"/>
              <a:t>. For example, to receive a $90,000 grant, a finalist must have secured $30,000 from other sources.</a:t>
            </a:r>
          </a:p>
          <a:p>
            <a:pPr marL="0" indent="0">
              <a:buNone/>
            </a:pPr>
            <a:endParaRPr lang="en-US" sz="3600"/>
          </a:p>
          <a:p>
            <a:r>
              <a:rPr lang="en-US" sz="3600"/>
              <a:t>Match should be specific to this project</a:t>
            </a:r>
          </a:p>
          <a:p>
            <a:pPr marL="0" indent="0">
              <a:buNone/>
            </a:pPr>
            <a:endParaRPr lang="en-US" sz="3600"/>
          </a:p>
          <a:p>
            <a:r>
              <a:rPr lang="en-US" sz="3600"/>
              <a:t>Other grants can be used for your match</a:t>
            </a:r>
          </a:p>
          <a:p>
            <a:endParaRPr lang="en-US" sz="2900"/>
          </a:p>
          <a:p>
            <a:pPr marL="0" indent="0">
              <a:buNone/>
            </a:pPr>
            <a:endParaRPr lang="en-US"/>
          </a:p>
        </p:txBody>
      </p:sp>
      <p:cxnSp>
        <p:nvCxnSpPr>
          <p:cNvPr id="9" name="Straight Connector 8">
            <a:extLst>
              <a:ext uri="{FF2B5EF4-FFF2-40B4-BE49-F238E27FC236}">
                <a16:creationId xmlns:a16="http://schemas.microsoft.com/office/drawing/2014/main" id="{DE29F267-C850-7D2A-7A1F-F1504A860F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0C4A051-3759-FB88-4A9F-8C2E79B037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A35D6C3-8708-E3AD-F7F7-0C9DBD04EE10}"/>
              </a:ext>
            </a:extLst>
          </p:cNvPr>
          <p:cNvPicPr>
            <a:picLocks noChangeAspect="1"/>
          </p:cNvPicPr>
          <p:nvPr/>
        </p:nvPicPr>
        <p:blipFill>
          <a:blip r:embed="rId3"/>
          <a:srcRect/>
          <a:stretch/>
        </p:blipFill>
        <p:spPr>
          <a:xfrm>
            <a:off x="10480561" y="5993027"/>
            <a:ext cx="1358226" cy="548331"/>
          </a:xfrm>
          <a:prstGeom prst="rect">
            <a:avLst/>
          </a:prstGeom>
        </p:spPr>
      </p:pic>
    </p:spTree>
    <p:extLst>
      <p:ext uri="{BB962C8B-B14F-4D97-AF65-F5344CB8AC3E}">
        <p14:creationId xmlns:p14="http://schemas.microsoft.com/office/powerpoint/2010/main" val="3394688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01CE3-FB26-5E5D-5966-E3112BF5958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0511355-76B0-884B-511F-1FC3E7796F58}"/>
              </a:ext>
            </a:extLst>
          </p:cNvPr>
          <p:cNvSpPr>
            <a:spLocks noGrp="1"/>
          </p:cNvSpPr>
          <p:nvPr>
            <p:ph type="title"/>
          </p:nvPr>
        </p:nvSpPr>
        <p:spPr>
          <a:xfrm>
            <a:off x="838199" y="-168872"/>
            <a:ext cx="10515600" cy="1325563"/>
          </a:xfrm>
        </p:spPr>
        <p:txBody>
          <a:bodyPr/>
          <a:lstStyle/>
          <a:p>
            <a:pPr algn="ctr"/>
            <a:r>
              <a:rPr lang="en-US" dirty="0"/>
              <a:t>Example of Business License</a:t>
            </a:r>
          </a:p>
        </p:txBody>
      </p:sp>
      <p:pic>
        <p:nvPicPr>
          <p:cNvPr id="2" name="Picture 1">
            <a:extLst>
              <a:ext uri="{FF2B5EF4-FFF2-40B4-BE49-F238E27FC236}">
                <a16:creationId xmlns:a16="http://schemas.microsoft.com/office/drawing/2014/main" id="{32C727C7-F300-8BDD-B156-F45231690820}"/>
              </a:ext>
            </a:extLst>
          </p:cNvPr>
          <p:cNvPicPr>
            <a:picLocks noChangeAspect="1"/>
          </p:cNvPicPr>
          <p:nvPr/>
        </p:nvPicPr>
        <p:blipFill>
          <a:blip r:embed="rId3"/>
          <a:srcRect/>
          <a:stretch/>
        </p:blipFill>
        <p:spPr>
          <a:xfrm>
            <a:off x="10480561" y="5993027"/>
            <a:ext cx="1358226" cy="548331"/>
          </a:xfrm>
          <a:prstGeom prst="rect">
            <a:avLst/>
          </a:prstGeom>
        </p:spPr>
      </p:pic>
      <p:pic>
        <p:nvPicPr>
          <p:cNvPr id="5" name="Picture 4" descr="Text&#10;&#10;AI-generated content may be incorrect.">
            <a:extLst>
              <a:ext uri="{FF2B5EF4-FFF2-40B4-BE49-F238E27FC236}">
                <a16:creationId xmlns:a16="http://schemas.microsoft.com/office/drawing/2014/main" id="{54A3C4CC-07C2-D0D4-40B1-DDD5B7340037}"/>
              </a:ext>
            </a:extLst>
          </p:cNvPr>
          <p:cNvPicPr>
            <a:picLocks noChangeAspect="1"/>
          </p:cNvPicPr>
          <p:nvPr/>
        </p:nvPicPr>
        <p:blipFill>
          <a:blip r:embed="rId4"/>
          <a:stretch>
            <a:fillRect/>
          </a:stretch>
        </p:blipFill>
        <p:spPr>
          <a:xfrm>
            <a:off x="2417996" y="1156691"/>
            <a:ext cx="7644765" cy="6232002"/>
          </a:xfrm>
          <a:prstGeom prst="rect">
            <a:avLst/>
          </a:prstGeom>
        </p:spPr>
      </p:pic>
      <p:sp>
        <p:nvSpPr>
          <p:cNvPr id="3" name="TextBox 2">
            <a:extLst>
              <a:ext uri="{FF2B5EF4-FFF2-40B4-BE49-F238E27FC236}">
                <a16:creationId xmlns:a16="http://schemas.microsoft.com/office/drawing/2014/main" id="{6C36FCBB-9596-9ADE-F261-247D75237C10}"/>
              </a:ext>
            </a:extLst>
          </p:cNvPr>
          <p:cNvSpPr txBox="1"/>
          <p:nvPr/>
        </p:nvSpPr>
        <p:spPr>
          <a:xfrm>
            <a:off x="4249270" y="3173506"/>
            <a:ext cx="1387737" cy="230832"/>
          </a:xfrm>
          <a:prstGeom prst="rect">
            <a:avLst/>
          </a:prstGeom>
          <a:solidFill>
            <a:schemeClr val="bg1"/>
          </a:solidFill>
        </p:spPr>
        <p:txBody>
          <a:bodyPr wrap="square" rtlCol="0">
            <a:spAutoFit/>
          </a:bodyPr>
          <a:lstStyle/>
          <a:p>
            <a:r>
              <a:rPr lang="en-US" sz="900" b="1">
                <a:solidFill>
                  <a:srgbClr val="000000"/>
                </a:solidFill>
              </a:rPr>
              <a:t>01/01/2026-12/31/2026</a:t>
            </a:r>
          </a:p>
        </p:txBody>
      </p:sp>
      <p:sp>
        <p:nvSpPr>
          <p:cNvPr id="4" name="TextBox 3">
            <a:extLst>
              <a:ext uri="{FF2B5EF4-FFF2-40B4-BE49-F238E27FC236}">
                <a16:creationId xmlns:a16="http://schemas.microsoft.com/office/drawing/2014/main" id="{F15F351F-A336-AD88-E11B-A8ED7BE50C53}"/>
              </a:ext>
            </a:extLst>
          </p:cNvPr>
          <p:cNvSpPr txBox="1"/>
          <p:nvPr/>
        </p:nvSpPr>
        <p:spPr>
          <a:xfrm>
            <a:off x="8089751" y="4927002"/>
            <a:ext cx="946673" cy="461665"/>
          </a:xfrm>
          <a:prstGeom prst="rect">
            <a:avLst/>
          </a:prstGeom>
          <a:solidFill>
            <a:schemeClr val="bg1"/>
          </a:solidFill>
        </p:spPr>
        <p:txBody>
          <a:bodyPr wrap="square" rtlCol="0">
            <a:spAutoFit/>
          </a:bodyPr>
          <a:lstStyle/>
          <a:p>
            <a:r>
              <a:rPr lang="en-US" sz="2400">
                <a:solidFill>
                  <a:srgbClr val="000000"/>
                </a:solidFill>
              </a:rPr>
              <a:t>2026</a:t>
            </a:r>
          </a:p>
        </p:txBody>
      </p:sp>
      <p:sp>
        <p:nvSpPr>
          <p:cNvPr id="8" name="TextBox 7">
            <a:extLst>
              <a:ext uri="{FF2B5EF4-FFF2-40B4-BE49-F238E27FC236}">
                <a16:creationId xmlns:a16="http://schemas.microsoft.com/office/drawing/2014/main" id="{262A9B44-AC6E-4B04-3D30-9BD963F6A19D}"/>
              </a:ext>
            </a:extLst>
          </p:cNvPr>
          <p:cNvSpPr txBox="1"/>
          <p:nvPr/>
        </p:nvSpPr>
        <p:spPr>
          <a:xfrm>
            <a:off x="3238052" y="5592917"/>
            <a:ext cx="817581" cy="400110"/>
          </a:xfrm>
          <a:prstGeom prst="rect">
            <a:avLst/>
          </a:prstGeom>
          <a:solidFill>
            <a:schemeClr val="bg1"/>
          </a:solidFill>
        </p:spPr>
        <p:txBody>
          <a:bodyPr wrap="square" rtlCol="0">
            <a:spAutoFit/>
          </a:bodyPr>
          <a:lstStyle/>
          <a:p>
            <a:r>
              <a:rPr lang="en-US" sz="1000" b="1">
                <a:solidFill>
                  <a:srgbClr val="000000"/>
                </a:solidFill>
              </a:rPr>
              <a:t>01/01/2026</a:t>
            </a:r>
            <a:br>
              <a:rPr lang="en-US" sz="1000" b="1">
                <a:solidFill>
                  <a:srgbClr val="000000"/>
                </a:solidFill>
              </a:rPr>
            </a:br>
            <a:r>
              <a:rPr lang="en-US" sz="1000" b="1">
                <a:solidFill>
                  <a:srgbClr val="000000"/>
                </a:solidFill>
              </a:rPr>
              <a:t>$75.00</a:t>
            </a:r>
          </a:p>
        </p:txBody>
      </p:sp>
      <p:sp>
        <p:nvSpPr>
          <p:cNvPr id="7" name="TextBox 6">
            <a:extLst>
              <a:ext uri="{FF2B5EF4-FFF2-40B4-BE49-F238E27FC236}">
                <a16:creationId xmlns:a16="http://schemas.microsoft.com/office/drawing/2014/main" id="{B965B362-8BAB-7011-E635-C0E47FF5DEDE}"/>
              </a:ext>
            </a:extLst>
          </p:cNvPr>
          <p:cNvSpPr txBox="1"/>
          <p:nvPr/>
        </p:nvSpPr>
        <p:spPr>
          <a:xfrm>
            <a:off x="3562351" y="683385"/>
            <a:ext cx="6093994" cy="584775"/>
          </a:xfrm>
          <a:prstGeom prst="rect">
            <a:avLst/>
          </a:prstGeom>
          <a:noFill/>
        </p:spPr>
        <p:txBody>
          <a:bodyPr wrap="square">
            <a:spAutoFit/>
          </a:bodyPr>
          <a:lstStyle/>
          <a:p>
            <a:r>
              <a:rPr lang="en-US" sz="3200" b="1" dirty="0"/>
              <a:t>https://onestop.delaware.gov/</a:t>
            </a:r>
          </a:p>
        </p:txBody>
      </p:sp>
    </p:spTree>
    <p:extLst>
      <p:ext uri="{BB962C8B-B14F-4D97-AF65-F5344CB8AC3E}">
        <p14:creationId xmlns:p14="http://schemas.microsoft.com/office/powerpoint/2010/main" val="1790662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6D66A0-70B4-476B-3C56-FB95F7C5DECE}"/>
              </a:ext>
            </a:extLst>
          </p:cNvPr>
          <p:cNvPicPr>
            <a:picLocks noGrp="1" noChangeAspect="1"/>
          </p:cNvPicPr>
          <p:nvPr>
            <p:ph idx="1"/>
          </p:nvPr>
        </p:nvPicPr>
        <p:blipFill>
          <a:blip r:embed="rId3"/>
          <a:stretch>
            <a:fillRect/>
          </a:stretch>
        </p:blipFill>
        <p:spPr>
          <a:xfrm>
            <a:off x="-116016" y="-89750"/>
            <a:ext cx="6868001" cy="7037499"/>
          </a:xfrm>
          <a:prstGeom prst="rect">
            <a:avLst/>
          </a:prstGeom>
        </p:spPr>
      </p:pic>
      <p:sp>
        <p:nvSpPr>
          <p:cNvPr id="9" name="TextBox 8">
            <a:extLst>
              <a:ext uri="{FF2B5EF4-FFF2-40B4-BE49-F238E27FC236}">
                <a16:creationId xmlns:a16="http://schemas.microsoft.com/office/drawing/2014/main" id="{C0D5A996-1353-89D9-FDDF-AECE314A359E}"/>
              </a:ext>
            </a:extLst>
          </p:cNvPr>
          <p:cNvSpPr txBox="1"/>
          <p:nvPr/>
        </p:nvSpPr>
        <p:spPr>
          <a:xfrm>
            <a:off x="6641453" y="0"/>
            <a:ext cx="5061106" cy="7232749"/>
          </a:xfrm>
          <a:prstGeom prst="rect">
            <a:avLst/>
          </a:prstGeom>
          <a:noFill/>
        </p:spPr>
        <p:txBody>
          <a:bodyPr wrap="square" rtlCol="0">
            <a:spAutoFit/>
          </a:bodyPr>
          <a:lstStyle/>
          <a:p>
            <a:r>
              <a:rPr lang="en-US" sz="2000" b="1"/>
              <a:t>Welcome </a:t>
            </a:r>
          </a:p>
          <a:p>
            <a:r>
              <a:rPr lang="en-US" sz="2000"/>
              <a:t>Jaimie Watts</a:t>
            </a:r>
          </a:p>
          <a:p>
            <a:r>
              <a:rPr lang="en-US" sz="2000"/>
              <a:t>DSB Deputy Director</a:t>
            </a:r>
          </a:p>
          <a:p>
            <a:r>
              <a:rPr lang="en-US" sz="2000"/>
              <a:t>Menti Meter Questions- </a:t>
            </a:r>
          </a:p>
          <a:p>
            <a:r>
              <a:rPr lang="en-US" sz="2000"/>
              <a:t>Results will be revealed before Q&amp;A</a:t>
            </a:r>
          </a:p>
          <a:p>
            <a:endParaRPr lang="en-US" sz="2000"/>
          </a:p>
          <a:p>
            <a:r>
              <a:rPr lang="en-US" sz="2000" b="1"/>
              <a:t>About EDGE</a:t>
            </a:r>
            <a:br>
              <a:rPr lang="en-US" sz="2000" b="1"/>
            </a:br>
            <a:r>
              <a:rPr lang="en-US" sz="2000" b="1"/>
              <a:t>Joe Zilcosky</a:t>
            </a:r>
            <a:endParaRPr lang="en-US" sz="2000"/>
          </a:p>
          <a:p>
            <a:r>
              <a:rPr lang="en-US" sz="2000"/>
              <a:t>DSB Regional Business Manager</a:t>
            </a:r>
          </a:p>
          <a:p>
            <a:endParaRPr lang="en-US" sz="2000"/>
          </a:p>
          <a:p>
            <a:r>
              <a:rPr lang="en-US" sz="2000" b="1"/>
              <a:t>EDGE Application Requirements </a:t>
            </a:r>
          </a:p>
          <a:p>
            <a:r>
              <a:rPr lang="en-US" sz="2000"/>
              <a:t>Jory “JJ” Moore</a:t>
            </a:r>
            <a:br>
              <a:rPr lang="en-US" sz="2000"/>
            </a:br>
            <a:r>
              <a:rPr lang="en-US" sz="2000"/>
              <a:t>DSB Finance Director  </a:t>
            </a:r>
          </a:p>
          <a:p>
            <a:endParaRPr lang="en-US" sz="2000"/>
          </a:p>
          <a:p>
            <a:r>
              <a:rPr lang="en-US" sz="2000" b="1"/>
              <a:t>Filling Out Your Proposal Template &amp; Rubric</a:t>
            </a:r>
          </a:p>
          <a:p>
            <a:r>
              <a:rPr lang="en-US" sz="2000" b="1"/>
              <a:t>Gemini Cornish </a:t>
            </a:r>
            <a:endParaRPr lang="en-US" sz="2000"/>
          </a:p>
          <a:p>
            <a:r>
              <a:rPr lang="en-US" sz="2000"/>
              <a:t>DSB Regional Business Manager</a:t>
            </a:r>
          </a:p>
          <a:p>
            <a:endParaRPr lang="en-US" sz="2000"/>
          </a:p>
          <a:p>
            <a:r>
              <a:rPr lang="en-US" sz="2000" b="1"/>
              <a:t>Additional Tips and Resources </a:t>
            </a:r>
          </a:p>
          <a:p>
            <a:r>
              <a:rPr lang="en-US" sz="2000" b="1"/>
              <a:t>Anastasia Jackson</a:t>
            </a:r>
            <a:br>
              <a:rPr lang="en-US" sz="2000"/>
            </a:br>
            <a:r>
              <a:rPr lang="en-US" sz="2000"/>
              <a:t>DSB Regional Business Manager</a:t>
            </a:r>
          </a:p>
          <a:p>
            <a:r>
              <a:rPr lang="en-US" sz="2000" b="1"/>
              <a:t>Q &amp; A </a:t>
            </a:r>
          </a:p>
          <a:p>
            <a:endParaRPr lang="en-US" sz="2400" b="1"/>
          </a:p>
        </p:txBody>
      </p:sp>
      <p:pic>
        <p:nvPicPr>
          <p:cNvPr id="11" name="Picture 10">
            <a:extLst>
              <a:ext uri="{FF2B5EF4-FFF2-40B4-BE49-F238E27FC236}">
                <a16:creationId xmlns:a16="http://schemas.microsoft.com/office/drawing/2014/main" id="{0AD2CD09-15CF-59DA-2A49-DB1BD4B2C690}"/>
              </a:ext>
            </a:extLst>
          </p:cNvPr>
          <p:cNvPicPr>
            <a:picLocks noChangeAspect="1"/>
          </p:cNvPicPr>
          <p:nvPr/>
        </p:nvPicPr>
        <p:blipFill>
          <a:blip r:embed="rId4"/>
          <a:srcRect/>
          <a:stretch/>
        </p:blipFill>
        <p:spPr>
          <a:xfrm>
            <a:off x="10480561" y="5993027"/>
            <a:ext cx="1358226" cy="548331"/>
          </a:xfrm>
          <a:prstGeom prst="rect">
            <a:avLst/>
          </a:prstGeom>
        </p:spPr>
      </p:pic>
      <p:pic>
        <p:nvPicPr>
          <p:cNvPr id="3" name="Picture 2">
            <a:extLst>
              <a:ext uri="{FF2B5EF4-FFF2-40B4-BE49-F238E27FC236}">
                <a16:creationId xmlns:a16="http://schemas.microsoft.com/office/drawing/2014/main" id="{89A3E9B8-C6C4-3E90-C5B8-5E36C44D1007}"/>
              </a:ext>
            </a:extLst>
          </p:cNvPr>
          <p:cNvPicPr>
            <a:picLocks noChangeAspect="1"/>
          </p:cNvPicPr>
          <p:nvPr/>
        </p:nvPicPr>
        <p:blipFill>
          <a:blip r:embed="rId5"/>
          <a:stretch>
            <a:fillRect/>
          </a:stretch>
        </p:blipFill>
        <p:spPr>
          <a:xfrm>
            <a:off x="124073" y="5239365"/>
            <a:ext cx="1459581" cy="1507324"/>
          </a:xfrm>
          <a:prstGeom prst="rect">
            <a:avLst/>
          </a:prstGeom>
        </p:spPr>
      </p:pic>
      <p:sp>
        <p:nvSpPr>
          <p:cNvPr id="7" name="TextBox 6">
            <a:extLst>
              <a:ext uri="{FF2B5EF4-FFF2-40B4-BE49-F238E27FC236}">
                <a16:creationId xmlns:a16="http://schemas.microsoft.com/office/drawing/2014/main" id="{30518ACD-1544-AD6E-C9F7-CA78EF9C76B5}"/>
              </a:ext>
            </a:extLst>
          </p:cNvPr>
          <p:cNvSpPr txBox="1"/>
          <p:nvPr/>
        </p:nvSpPr>
        <p:spPr>
          <a:xfrm>
            <a:off x="1583654" y="4729175"/>
            <a:ext cx="2831887" cy="2308324"/>
          </a:xfrm>
          <a:prstGeom prst="rect">
            <a:avLst/>
          </a:prstGeom>
          <a:noFill/>
        </p:spPr>
        <p:txBody>
          <a:bodyPr wrap="square">
            <a:spAutoFit/>
          </a:bodyPr>
          <a:lstStyle/>
          <a:p>
            <a:endParaRPr lang="en-US" dirty="0"/>
          </a:p>
          <a:p>
            <a:endParaRPr lang="en-US" dirty="0"/>
          </a:p>
          <a:p>
            <a:r>
              <a:rPr lang="en-US" dirty="0">
                <a:solidFill>
                  <a:schemeClr val="bg1"/>
                </a:solidFill>
              </a:rPr>
              <a:t>Join at menti.com | use code 8224 6194</a:t>
            </a:r>
          </a:p>
          <a:p>
            <a:endParaRPr lang="en-US" dirty="0">
              <a:solidFill>
                <a:schemeClr val="bg1"/>
              </a:solidFill>
            </a:endParaRPr>
          </a:p>
          <a:p>
            <a:r>
              <a:rPr lang="en-US" dirty="0">
                <a:solidFill>
                  <a:schemeClr val="bg1"/>
                </a:solidFill>
              </a:rPr>
              <a:t>Please join the Menti by scanning the QR code </a:t>
            </a:r>
          </a:p>
          <a:p>
            <a:endParaRPr lang="en-US" dirty="0"/>
          </a:p>
        </p:txBody>
      </p:sp>
      <p:pic>
        <p:nvPicPr>
          <p:cNvPr id="14" name="Picture 13">
            <a:extLst>
              <a:ext uri="{FF2B5EF4-FFF2-40B4-BE49-F238E27FC236}">
                <a16:creationId xmlns:a16="http://schemas.microsoft.com/office/drawing/2014/main" id="{B76E1FFC-F5FF-7CCC-349E-8900FEC2D3C2}"/>
              </a:ext>
            </a:extLst>
          </p:cNvPr>
          <p:cNvPicPr>
            <a:picLocks noChangeAspect="1"/>
          </p:cNvPicPr>
          <p:nvPr/>
        </p:nvPicPr>
        <p:blipFill>
          <a:blip r:embed="rId6"/>
          <a:stretch>
            <a:fillRect/>
          </a:stretch>
        </p:blipFill>
        <p:spPr>
          <a:xfrm>
            <a:off x="737632" y="363362"/>
            <a:ext cx="4523932" cy="2812917"/>
          </a:xfrm>
          <a:prstGeom prst="rect">
            <a:avLst/>
          </a:prstGeom>
        </p:spPr>
      </p:pic>
    </p:spTree>
    <p:extLst>
      <p:ext uri="{BB962C8B-B14F-4D97-AF65-F5344CB8AC3E}">
        <p14:creationId xmlns:p14="http://schemas.microsoft.com/office/powerpoint/2010/main" val="245850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32060" y="362099"/>
            <a:ext cx="4311316" cy="1325563"/>
          </a:xfrm>
        </p:spPr>
        <p:txBody>
          <a:bodyPr>
            <a:normAutofit/>
          </a:bodyPr>
          <a:lstStyle/>
          <a:p>
            <a:pPr algn="ctr"/>
            <a:r>
              <a:rPr lang="en-US" sz="4000" u="sng">
                <a:latin typeface="+mn-lt"/>
              </a:rPr>
              <a:t>Eligible Projects</a:t>
            </a:r>
            <a:endParaRPr lang="en-US" sz="4000" u="sng"/>
          </a:p>
        </p:txBody>
      </p:sp>
      <p:sp>
        <p:nvSpPr>
          <p:cNvPr id="11" name="Content Placeholder 10"/>
          <p:cNvSpPr>
            <a:spLocks noGrp="1"/>
          </p:cNvSpPr>
          <p:nvPr>
            <p:ph sz="half" idx="1"/>
          </p:nvPr>
        </p:nvSpPr>
        <p:spPr>
          <a:xfrm>
            <a:off x="761198" y="1687662"/>
            <a:ext cx="5181600" cy="4758055"/>
          </a:xfrm>
        </p:spPr>
        <p:txBody>
          <a:bodyPr>
            <a:normAutofit/>
          </a:bodyPr>
          <a:lstStyle/>
          <a:p>
            <a:pPr>
              <a:lnSpc>
                <a:spcPct val="125000"/>
              </a:lnSpc>
            </a:pPr>
            <a:r>
              <a:rPr lang="en-US" sz="2500"/>
              <a:t>Building infrastructure/cosmetic enhancements</a:t>
            </a:r>
          </a:p>
          <a:p>
            <a:pPr>
              <a:lnSpc>
                <a:spcPct val="125000"/>
              </a:lnSpc>
            </a:pPr>
            <a:r>
              <a:rPr lang="en-US" sz="2500"/>
              <a:t>Essential equipment</a:t>
            </a:r>
          </a:p>
          <a:p>
            <a:pPr>
              <a:lnSpc>
                <a:spcPct val="125000"/>
              </a:lnSpc>
            </a:pPr>
            <a:r>
              <a:rPr lang="en-US" sz="2500"/>
              <a:t>Rent assistance</a:t>
            </a:r>
          </a:p>
          <a:p>
            <a:pPr>
              <a:lnSpc>
                <a:spcPct val="125000"/>
              </a:lnSpc>
            </a:pPr>
            <a:r>
              <a:rPr lang="en-US" sz="2500"/>
              <a:t>Web site design</a:t>
            </a:r>
          </a:p>
          <a:p>
            <a:pPr>
              <a:lnSpc>
                <a:spcPct val="125000"/>
              </a:lnSpc>
            </a:pPr>
            <a:r>
              <a:rPr lang="en-US" sz="2500"/>
              <a:t>Market analysis assistance</a:t>
            </a:r>
          </a:p>
          <a:p>
            <a:pPr>
              <a:lnSpc>
                <a:spcPct val="125000"/>
              </a:lnSpc>
            </a:pPr>
            <a:r>
              <a:rPr lang="en-US" sz="2500"/>
              <a:t>Advertising assistance</a:t>
            </a:r>
          </a:p>
          <a:p>
            <a:pPr marL="0" indent="0">
              <a:buNone/>
            </a:pPr>
            <a:endParaRPr lang="en-US" sz="3400"/>
          </a:p>
          <a:p>
            <a:pPr marL="0" indent="0">
              <a:buNone/>
            </a:pPr>
            <a:endParaRPr lang="en-US" sz="3400"/>
          </a:p>
          <a:p>
            <a:pPr marL="0" indent="0">
              <a:buNone/>
            </a:pPr>
            <a:endParaRPr lang="en-US"/>
          </a:p>
        </p:txBody>
      </p:sp>
      <p:sp>
        <p:nvSpPr>
          <p:cNvPr id="2" name="Content Placeholder 1">
            <a:extLst>
              <a:ext uri="{FF2B5EF4-FFF2-40B4-BE49-F238E27FC236}">
                <a16:creationId xmlns:a16="http://schemas.microsoft.com/office/drawing/2014/main" id="{7AB93004-78A6-6352-6811-D522E1D66755}"/>
              </a:ext>
            </a:extLst>
          </p:cNvPr>
          <p:cNvSpPr>
            <a:spLocks noGrp="1"/>
          </p:cNvSpPr>
          <p:nvPr>
            <p:ph sz="half" idx="2"/>
          </p:nvPr>
        </p:nvSpPr>
        <p:spPr>
          <a:xfrm>
            <a:off x="6266046" y="1681991"/>
            <a:ext cx="5181600" cy="4351338"/>
          </a:xfrm>
        </p:spPr>
        <p:txBody>
          <a:bodyPr>
            <a:normAutofit/>
          </a:bodyPr>
          <a:lstStyle/>
          <a:p>
            <a:r>
              <a:rPr lang="en-US" sz="2400"/>
              <a:t>Payroll expenses that are not attributed to the project outlined in the application</a:t>
            </a:r>
          </a:p>
          <a:p>
            <a:r>
              <a:rPr lang="en-US" sz="2400"/>
              <a:t>Salaries or payments made to company ownership</a:t>
            </a:r>
          </a:p>
          <a:p>
            <a:r>
              <a:rPr lang="en-US" sz="2400"/>
              <a:t>The purchase of real estate</a:t>
            </a:r>
          </a:p>
          <a:p>
            <a:r>
              <a:rPr lang="en-US" sz="2400"/>
              <a:t>Permits or government fees</a:t>
            </a:r>
          </a:p>
          <a:p>
            <a:r>
              <a:rPr lang="en-US" sz="2400"/>
              <a:t>Taxes</a:t>
            </a:r>
          </a:p>
          <a:p>
            <a:r>
              <a:rPr lang="en-US" sz="2400"/>
              <a:t>Improvements to residential property</a:t>
            </a:r>
          </a:p>
        </p:txBody>
      </p:sp>
      <p:sp>
        <p:nvSpPr>
          <p:cNvPr id="3" name="TextBox 2">
            <a:extLst>
              <a:ext uri="{FF2B5EF4-FFF2-40B4-BE49-F238E27FC236}">
                <a16:creationId xmlns:a16="http://schemas.microsoft.com/office/drawing/2014/main" id="{1FE408F7-0D9B-9C7A-4618-DC72C549BD57}"/>
              </a:ext>
            </a:extLst>
          </p:cNvPr>
          <p:cNvSpPr txBox="1"/>
          <p:nvPr/>
        </p:nvSpPr>
        <p:spPr>
          <a:xfrm>
            <a:off x="5161548" y="365125"/>
            <a:ext cx="1010652" cy="1046440"/>
          </a:xfrm>
          <a:prstGeom prst="rect">
            <a:avLst/>
          </a:prstGeom>
          <a:noFill/>
        </p:spPr>
        <p:txBody>
          <a:bodyPr wrap="square" rtlCol="0">
            <a:spAutoFit/>
          </a:bodyPr>
          <a:lstStyle/>
          <a:p>
            <a:endParaRPr lang="en-US"/>
          </a:p>
          <a:p>
            <a:r>
              <a:rPr lang="en-US" sz="4400"/>
              <a:t>vs. </a:t>
            </a:r>
          </a:p>
        </p:txBody>
      </p:sp>
      <p:sp>
        <p:nvSpPr>
          <p:cNvPr id="4" name="TextBox 3">
            <a:extLst>
              <a:ext uri="{FF2B5EF4-FFF2-40B4-BE49-F238E27FC236}">
                <a16:creationId xmlns:a16="http://schemas.microsoft.com/office/drawing/2014/main" id="{688980E8-FD0F-139F-B3F9-8851578D999B}"/>
              </a:ext>
            </a:extLst>
          </p:cNvPr>
          <p:cNvSpPr txBox="1"/>
          <p:nvPr/>
        </p:nvSpPr>
        <p:spPr>
          <a:xfrm>
            <a:off x="6266046" y="622741"/>
            <a:ext cx="5293894" cy="707886"/>
          </a:xfrm>
          <a:prstGeom prst="rect">
            <a:avLst/>
          </a:prstGeom>
          <a:noFill/>
        </p:spPr>
        <p:txBody>
          <a:bodyPr wrap="square" lIns="91440" tIns="45720" rIns="91440" bIns="45720" rtlCol="0" anchor="t">
            <a:spAutoFit/>
          </a:bodyPr>
          <a:lstStyle/>
          <a:p>
            <a:r>
              <a:rPr lang="en-US" sz="4000" u="sng"/>
              <a:t>Ineligible Projects</a:t>
            </a:r>
          </a:p>
        </p:txBody>
      </p:sp>
      <p:pic>
        <p:nvPicPr>
          <p:cNvPr id="5" name="Picture 4">
            <a:extLst>
              <a:ext uri="{FF2B5EF4-FFF2-40B4-BE49-F238E27FC236}">
                <a16:creationId xmlns:a16="http://schemas.microsoft.com/office/drawing/2014/main" id="{98A4D514-B5CB-3895-9D62-7D78E536CCE8}"/>
              </a:ext>
            </a:extLst>
          </p:cNvPr>
          <p:cNvPicPr>
            <a:picLocks noChangeAspect="1"/>
          </p:cNvPicPr>
          <p:nvPr/>
        </p:nvPicPr>
        <p:blipFill>
          <a:blip r:embed="rId3"/>
          <a:srcRect/>
          <a:stretch/>
        </p:blipFill>
        <p:spPr>
          <a:xfrm>
            <a:off x="10480561" y="5993027"/>
            <a:ext cx="1358226" cy="548331"/>
          </a:xfrm>
          <a:prstGeom prst="rect">
            <a:avLst/>
          </a:prstGeom>
        </p:spPr>
      </p:pic>
    </p:spTree>
    <p:extLst>
      <p:ext uri="{BB962C8B-B14F-4D97-AF65-F5344CB8AC3E}">
        <p14:creationId xmlns:p14="http://schemas.microsoft.com/office/powerpoint/2010/main" val="1036692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5F708-7365-9BCC-1884-5435DEBBB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9BEBA-D8EC-1ED5-13A7-D67F15EA1F8F}"/>
              </a:ext>
            </a:extLst>
          </p:cNvPr>
          <p:cNvSpPr>
            <a:spLocks noGrp="1"/>
          </p:cNvSpPr>
          <p:nvPr>
            <p:ph type="title"/>
          </p:nvPr>
        </p:nvSpPr>
        <p:spPr>
          <a:xfrm>
            <a:off x="782319" y="306377"/>
            <a:ext cx="7923815" cy="1129537"/>
          </a:xfrm>
        </p:spPr>
        <p:txBody>
          <a:bodyPr vert="horz" lIns="91440" tIns="45720" rIns="91440" bIns="45720" rtlCol="0" anchor="t">
            <a:normAutofit/>
          </a:bodyPr>
          <a:lstStyle/>
          <a:p>
            <a:r>
              <a:rPr lang="en-US" sz="4000" kern="1200">
                <a:solidFill>
                  <a:schemeClr val="tx1"/>
                </a:solidFill>
                <a:latin typeface="+mj-lt"/>
                <a:ea typeface="+mj-ea"/>
                <a:cs typeface="+mj-cs"/>
              </a:rPr>
              <a:t>Additional Points on the application</a:t>
            </a:r>
          </a:p>
        </p:txBody>
      </p:sp>
      <p:pic>
        <p:nvPicPr>
          <p:cNvPr id="7" name="Picture 6">
            <a:extLst>
              <a:ext uri="{FF2B5EF4-FFF2-40B4-BE49-F238E27FC236}">
                <a16:creationId xmlns:a16="http://schemas.microsoft.com/office/drawing/2014/main" id="{32827A64-D09C-B19B-A2AC-3D9295ECAE59}"/>
              </a:ext>
            </a:extLst>
          </p:cNvPr>
          <p:cNvPicPr>
            <a:picLocks noChangeAspect="1"/>
          </p:cNvPicPr>
          <p:nvPr/>
        </p:nvPicPr>
        <p:blipFill>
          <a:blip r:embed="rId3"/>
          <a:srcRect/>
          <a:stretch/>
        </p:blipFill>
        <p:spPr>
          <a:xfrm>
            <a:off x="10480561" y="5993027"/>
            <a:ext cx="1358226" cy="548331"/>
          </a:xfrm>
          <a:prstGeom prst="rect">
            <a:avLst/>
          </a:prstGeom>
        </p:spPr>
      </p:pic>
      <p:graphicFrame>
        <p:nvGraphicFramePr>
          <p:cNvPr id="3" name="Table 2">
            <a:extLst>
              <a:ext uri="{FF2B5EF4-FFF2-40B4-BE49-F238E27FC236}">
                <a16:creationId xmlns:a16="http://schemas.microsoft.com/office/drawing/2014/main" id="{2951C242-C735-50E9-72FF-6A63262A4FB0}"/>
              </a:ext>
            </a:extLst>
          </p:cNvPr>
          <p:cNvGraphicFramePr>
            <a:graphicFrameLocks noGrp="1"/>
          </p:cNvGraphicFramePr>
          <p:nvPr>
            <p:extLst>
              <p:ext uri="{D42A27DB-BD31-4B8C-83A1-F6EECF244321}">
                <p14:modId xmlns:p14="http://schemas.microsoft.com/office/powerpoint/2010/main" val="2616029045"/>
              </p:ext>
            </p:extLst>
          </p:nvPr>
        </p:nvGraphicFramePr>
        <p:xfrm>
          <a:off x="782319" y="1145512"/>
          <a:ext cx="10602464" cy="3014506"/>
        </p:xfrm>
        <a:graphic>
          <a:graphicData uri="http://schemas.openxmlformats.org/drawingml/2006/table">
            <a:tbl>
              <a:tblPr firstRow="1" firstCol="1" bandRow="1">
                <a:tableStyleId>{5C22544A-7EE6-4342-B048-85BDC9FD1C3A}</a:tableStyleId>
              </a:tblPr>
              <a:tblGrid>
                <a:gridCol w="5301232">
                  <a:extLst>
                    <a:ext uri="{9D8B030D-6E8A-4147-A177-3AD203B41FA5}">
                      <a16:colId xmlns:a16="http://schemas.microsoft.com/office/drawing/2014/main" val="2112112704"/>
                    </a:ext>
                  </a:extLst>
                </a:gridCol>
                <a:gridCol w="5301232">
                  <a:extLst>
                    <a:ext uri="{9D8B030D-6E8A-4147-A177-3AD203B41FA5}">
                      <a16:colId xmlns:a16="http://schemas.microsoft.com/office/drawing/2014/main" val="161861247"/>
                    </a:ext>
                  </a:extLst>
                </a:gridCol>
              </a:tblGrid>
              <a:tr h="321761">
                <a:tc>
                  <a:txBody>
                    <a:bodyPr/>
                    <a:lstStyle/>
                    <a:p>
                      <a:pPr marL="0" marR="0">
                        <a:buNone/>
                      </a:pPr>
                      <a:r>
                        <a:rPr lang="en-US" sz="1600">
                          <a:effectLst/>
                        </a:rPr>
                        <a:t>MWVSDVIWDBE Status</a:t>
                      </a:r>
                      <a:endParaRPr lang="en-US" sz="16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buNone/>
                      </a:pPr>
                      <a:r>
                        <a:rPr lang="en-US" sz="1800">
                          <a:effectLst/>
                        </a:rPr>
                        <a:t>Opportunity Zones</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4165523582"/>
                  </a:ext>
                </a:extLst>
              </a:tr>
              <a:tr h="2692745">
                <a:tc>
                  <a:txBody>
                    <a:bodyPr/>
                    <a:lstStyle/>
                    <a:p>
                      <a:pPr marL="0" marR="0">
                        <a:buNone/>
                      </a:pPr>
                      <a:r>
                        <a:rPr lang="en-US" sz="1600" dirty="0">
                          <a:effectLst/>
                        </a:rPr>
                        <a:t>MBE</a:t>
                      </a:r>
                    </a:p>
                    <a:p>
                      <a:pPr marL="0" marR="0">
                        <a:buNone/>
                      </a:pPr>
                      <a:r>
                        <a:rPr lang="en-US" sz="1600" dirty="0">
                          <a:effectLst/>
                        </a:rPr>
                        <a:t>Minority Business Enterprise</a:t>
                      </a:r>
                    </a:p>
                    <a:p>
                      <a:pPr marL="0" marR="0">
                        <a:buNone/>
                      </a:pPr>
                      <a:r>
                        <a:rPr lang="en-US" sz="1600" dirty="0">
                          <a:effectLst/>
                        </a:rPr>
                        <a:t>WBE</a:t>
                      </a:r>
                    </a:p>
                    <a:p>
                      <a:pPr marL="0" marR="0">
                        <a:buNone/>
                      </a:pPr>
                      <a:r>
                        <a:rPr lang="en-US" sz="1600" dirty="0">
                          <a:effectLst/>
                        </a:rPr>
                        <a:t>Woman Business Enterprise</a:t>
                      </a:r>
                    </a:p>
                    <a:p>
                      <a:pPr marL="0" marR="0">
                        <a:buNone/>
                      </a:pPr>
                      <a:r>
                        <a:rPr lang="en-US" sz="1600" dirty="0">
                          <a:effectLst/>
                        </a:rPr>
                        <a:t>VOBE</a:t>
                      </a:r>
                    </a:p>
                    <a:p>
                      <a:pPr marL="0" marR="0">
                        <a:buNone/>
                      </a:pPr>
                      <a:r>
                        <a:rPr lang="en-US" sz="1600" dirty="0">
                          <a:effectLst/>
                        </a:rPr>
                        <a:t>Veteran Owned Business Enterprise</a:t>
                      </a:r>
                    </a:p>
                    <a:p>
                      <a:pPr marL="0" marR="0">
                        <a:buNone/>
                      </a:pPr>
                      <a:r>
                        <a:rPr lang="en-US" sz="1600" dirty="0">
                          <a:effectLst/>
                        </a:rPr>
                        <a:t>SDVOBE</a:t>
                      </a:r>
                    </a:p>
                    <a:p>
                      <a:pPr marL="0" marR="0">
                        <a:buNone/>
                      </a:pPr>
                      <a:r>
                        <a:rPr lang="en-US" sz="1600" dirty="0">
                          <a:effectLst/>
                        </a:rPr>
                        <a:t>Service Disabled Veteran Owned Business Enterprise</a:t>
                      </a:r>
                    </a:p>
                    <a:p>
                      <a:pPr marL="0" marR="0">
                        <a:buNone/>
                      </a:pPr>
                      <a:r>
                        <a:rPr lang="en-US" sz="1600" dirty="0">
                          <a:effectLst/>
                        </a:rPr>
                        <a:t>IWDBE</a:t>
                      </a:r>
                    </a:p>
                    <a:p>
                      <a:pPr marL="0" marR="0">
                        <a:buNone/>
                      </a:pPr>
                      <a:r>
                        <a:rPr lang="en-US" sz="1600" dirty="0">
                          <a:effectLst/>
                        </a:rPr>
                        <a:t>Individuals with Disabilities Owned Business Enterprise</a:t>
                      </a:r>
                    </a:p>
                    <a:p>
                      <a:pPr marL="0" marR="0">
                        <a:buNone/>
                      </a:pPr>
                      <a:r>
                        <a:rPr lang="en-US" sz="1600" dirty="0">
                          <a:effectLst/>
                        </a:rPr>
                        <a:t> </a:t>
                      </a:r>
                      <a:endParaRPr lang="en-US" sz="16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tc>
                  <a:txBody>
                    <a:bodyPr/>
                    <a:lstStyle/>
                    <a:p>
                      <a:pPr marL="0" marR="0">
                        <a:buNone/>
                      </a:pPr>
                      <a:r>
                        <a:rPr lang="en-US" sz="1800" dirty="0">
                          <a:solidFill>
                            <a:schemeClr val="bg1"/>
                          </a:solidFill>
                          <a:effectLst/>
                        </a:rPr>
                        <a:t>Must show evidence that a Business is or will be located in a priority geographical area (Opportunity Zone and/or Downtown Development District).</a:t>
                      </a:r>
                    </a:p>
                    <a:p>
                      <a:pPr marL="0" marR="0">
                        <a:buNone/>
                      </a:pPr>
                      <a:r>
                        <a:rPr lang="en-US" sz="1800" dirty="0">
                          <a:effectLst/>
                        </a:rPr>
                        <a:t> </a:t>
                      </a:r>
                    </a:p>
                    <a:p>
                      <a:pPr marL="0" marR="0">
                        <a:buNone/>
                      </a:pPr>
                      <a:r>
                        <a:rPr lang="en-US" sz="1800" dirty="0">
                          <a:effectLst/>
                        </a:rPr>
                        <a:t> </a:t>
                      </a:r>
                    </a:p>
                    <a:p>
                      <a:pPr marL="0" marR="0">
                        <a:buNone/>
                      </a:pPr>
                      <a:r>
                        <a:rPr lang="en-US" sz="1800" dirty="0">
                          <a:effectLst/>
                        </a:rPr>
                        <a:t> </a:t>
                      </a:r>
                    </a:p>
                    <a:p>
                      <a:pPr marL="0" marR="0">
                        <a:buNone/>
                      </a:pPr>
                      <a:r>
                        <a:rPr lang="en-US" sz="1800" dirty="0">
                          <a:effectLst/>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tc>
                <a:extLst>
                  <a:ext uri="{0D108BD9-81ED-4DB2-BD59-A6C34878D82A}">
                    <a16:rowId xmlns:a16="http://schemas.microsoft.com/office/drawing/2014/main" val="105683732"/>
                  </a:ext>
                </a:extLst>
              </a:tr>
            </a:tbl>
          </a:graphicData>
        </a:graphic>
      </p:graphicFrame>
      <p:sp>
        <p:nvSpPr>
          <p:cNvPr id="4" name="Rectangle 1">
            <a:extLst>
              <a:ext uri="{FF2B5EF4-FFF2-40B4-BE49-F238E27FC236}">
                <a16:creationId xmlns:a16="http://schemas.microsoft.com/office/drawing/2014/main" id="{302C3985-DDCC-870A-1538-11AC5642CF77}"/>
              </a:ext>
            </a:extLst>
          </p:cNvPr>
          <p:cNvSpPr>
            <a:spLocks noChangeArrowheads="1"/>
          </p:cNvSpPr>
          <p:nvPr/>
        </p:nvSpPr>
        <p:spPr bwMode="auto">
          <a:xfrm>
            <a:off x="795686" y="4348532"/>
            <a:ext cx="10364623"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defTabSz="914400">
              <a:lnSpc>
                <a:spcPct val="100000"/>
              </a:lnSpc>
              <a:buNone/>
              <a:tabLst/>
            </a:pPr>
            <a:r>
              <a:rPr kumimoji="0" lang="en-US" sz="2000" b="0" i="0" u="none" strike="noStrike" cap="none" normalizeH="0" baseline="0" dirty="0">
                <a:ln>
                  <a:noFill/>
                </a:ln>
                <a:effectLst/>
                <a:latin typeface="+mj-lt"/>
                <a:ea typeface="Aptos" panose="020B0004020202020204" pitchFamily="34" charset="0"/>
                <a:cs typeface="Aptos" panose="020B0004020202020204" pitchFamily="34" charset="0"/>
              </a:rPr>
              <a:t>Additional Points: </a:t>
            </a:r>
            <a:endParaRPr lang="en-US" sz="2000" dirty="0"/>
          </a:p>
          <a:p>
            <a:r>
              <a:rPr kumimoji="0" lang="en-US" sz="2000" b="0" i="0" u="none" strike="noStrike" cap="none" normalizeH="0" baseline="0" dirty="0">
                <a:ln>
                  <a:noFill/>
                </a:ln>
                <a:effectLst/>
                <a:latin typeface="+mj-lt"/>
                <a:ea typeface="Aptos" panose="020B0004020202020204" pitchFamily="34" charset="0"/>
                <a:cs typeface="Aptos" panose="020B0004020202020204" pitchFamily="34" charset="0"/>
              </a:rPr>
              <a:t>An additional five points each will be given if the business demonstrates its </a:t>
            </a:r>
            <a:r>
              <a:rPr lang="en-US" sz="2000" dirty="0">
                <a:latin typeface="+mj-lt"/>
                <a:ea typeface="Aptos" panose="020B0004020202020204" pitchFamily="34" charset="0"/>
                <a:cs typeface="Aptos" panose="020B0004020202020204" pitchFamily="34" charset="0"/>
              </a:rPr>
              <a:t>M/W/V/SDV/IWDBE </a:t>
            </a:r>
            <a:r>
              <a:rPr kumimoji="0" lang="en-US" sz="2000" b="0" i="0" u="none" strike="noStrike" cap="none" normalizeH="0" baseline="0" dirty="0">
                <a:ln>
                  <a:noFill/>
                </a:ln>
                <a:effectLst/>
                <a:latin typeface="+mj-lt"/>
                <a:ea typeface="Aptos" panose="020B0004020202020204" pitchFamily="34" charset="0"/>
                <a:cs typeface="Aptos" panose="020B0004020202020204" pitchFamily="34" charset="0"/>
              </a:rPr>
              <a:t>Status </a:t>
            </a:r>
            <a:r>
              <a:rPr lang="en-US" sz="2000" b="1" u="sng" dirty="0">
                <a:latin typeface="+mj-lt"/>
                <a:ea typeface="Aptos" panose="020B0004020202020204" pitchFamily="34" charset="0"/>
                <a:cs typeface="Aptos" panose="020B0004020202020204" pitchFamily="34" charset="0"/>
              </a:rPr>
              <a:t>OR</a:t>
            </a:r>
            <a:r>
              <a:rPr lang="en-US" sz="2000" dirty="0">
                <a:latin typeface="+mj-lt"/>
                <a:ea typeface="Aptos" panose="020B0004020202020204" pitchFamily="34" charset="0"/>
                <a:cs typeface="Aptos" panose="020B0004020202020204" pitchFamily="34" charset="0"/>
              </a:rPr>
              <a:t> </a:t>
            </a:r>
            <a:r>
              <a:rPr kumimoji="0" lang="en-US" sz="2000" b="0" i="0" u="none" strike="noStrike" cap="none" normalizeH="0" baseline="0" dirty="0">
                <a:ln>
                  <a:noFill/>
                </a:ln>
                <a:effectLst/>
                <a:latin typeface="+mj-lt"/>
                <a:ea typeface="Aptos" panose="020B0004020202020204" pitchFamily="34" charset="0"/>
                <a:cs typeface="Aptos" panose="020B0004020202020204" pitchFamily="34" charset="0"/>
              </a:rPr>
              <a:t>is located in an Opportunity Zone</a:t>
            </a:r>
            <a:r>
              <a:rPr lang="en-US" sz="2000" dirty="0">
                <a:latin typeface="+mj-lt"/>
                <a:ea typeface="Aptos" panose="020B0004020202020204" pitchFamily="34" charset="0"/>
                <a:cs typeface="Aptos" panose="020B0004020202020204" pitchFamily="34" charset="0"/>
              </a:rPr>
              <a:t> or Downtown Development District</a:t>
            </a:r>
            <a:r>
              <a:rPr kumimoji="0" lang="en-US" sz="2000" b="0" i="0" u="none" strike="noStrike" cap="none" normalizeH="0" baseline="0" dirty="0">
                <a:ln>
                  <a:noFill/>
                </a:ln>
                <a:effectLst/>
                <a:latin typeface="+mj-lt"/>
                <a:ea typeface="Aptos" panose="020B0004020202020204" pitchFamily="34" charset="0"/>
                <a:cs typeface="Aptos" panose="020B0004020202020204" pitchFamily="34" charset="0"/>
              </a:rPr>
              <a:t> and </a:t>
            </a:r>
            <a:r>
              <a:rPr lang="en-US" sz="2000" dirty="0">
                <a:latin typeface="+mj-lt"/>
                <a:ea typeface="Aptos" panose="020B0004020202020204" pitchFamily="34" charset="0"/>
                <a:cs typeface="Aptos" panose="020B0004020202020204" pitchFamily="34" charset="0"/>
              </a:rPr>
              <a:t>another five points will be given if a business </a:t>
            </a:r>
            <a:r>
              <a:rPr kumimoji="0" lang="en-US" sz="2000" b="0" i="0" u="none" strike="noStrike" cap="none" normalizeH="0" baseline="0" dirty="0">
                <a:ln>
                  <a:noFill/>
                </a:ln>
                <a:effectLst/>
                <a:latin typeface="+mj-lt"/>
                <a:ea typeface="Aptos" panose="020B0004020202020204" pitchFamily="34" charset="0"/>
                <a:cs typeface="Aptos" panose="020B0004020202020204" pitchFamily="34" charset="0"/>
              </a:rPr>
              <a:t>is a Governor’s </a:t>
            </a:r>
            <a:r>
              <a:rPr lang="en-US" sz="2000" dirty="0">
                <a:latin typeface="+mj-lt"/>
                <a:ea typeface="Aptos" panose="020B0004020202020204" pitchFamily="34" charset="0"/>
                <a:cs typeface="Aptos" panose="020B0004020202020204" pitchFamily="34" charset="0"/>
              </a:rPr>
              <a:t>Industry </a:t>
            </a:r>
            <a:r>
              <a:rPr kumimoji="0" lang="en-US" sz="2000" b="0" i="0" u="none" strike="noStrike" cap="none" normalizeH="0" baseline="0" dirty="0">
                <a:ln>
                  <a:noFill/>
                </a:ln>
                <a:effectLst/>
                <a:latin typeface="+mj-lt"/>
                <a:ea typeface="Aptos" panose="020B0004020202020204" pitchFamily="34" charset="0"/>
                <a:cs typeface="Aptos" panose="020B0004020202020204" pitchFamily="34" charset="0"/>
              </a:rPr>
              <a:t>of Interest.</a:t>
            </a:r>
            <a:endParaRPr lang="en-US" sz="2000" dirty="0"/>
          </a:p>
          <a:p>
            <a:pPr>
              <a:spcBef>
                <a:spcPct val="0"/>
              </a:spcBef>
              <a:spcAft>
                <a:spcPct val="0"/>
              </a:spcAft>
            </a:pPr>
            <a:endParaRPr lang="en-US" altLang="en-US" sz="1400" b="0" i="0" u="none" strike="noStrike" cap="none" normalizeH="0" baseline="0" dirty="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35520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8E1DF-149A-147E-D2A1-239C6A924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65FCE-B26E-4EFE-5412-0F098E9C4874}"/>
              </a:ext>
            </a:extLst>
          </p:cNvPr>
          <p:cNvSpPr>
            <a:spLocks noGrp="1"/>
          </p:cNvSpPr>
          <p:nvPr>
            <p:ph type="title"/>
          </p:nvPr>
        </p:nvSpPr>
        <p:spPr>
          <a:xfrm>
            <a:off x="782319" y="306377"/>
            <a:ext cx="7923815" cy="1129537"/>
          </a:xfrm>
        </p:spPr>
        <p:txBody>
          <a:bodyPr vert="horz" lIns="91440" tIns="45720" rIns="91440" bIns="45720" rtlCol="0" anchor="t">
            <a:normAutofit/>
          </a:bodyPr>
          <a:lstStyle/>
          <a:p>
            <a:r>
              <a:rPr lang="en-US" sz="4000"/>
              <a:t>Governor’s Industry Of Interest</a:t>
            </a:r>
            <a:endParaRPr lang="en-US" sz="4000" kern="120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8892CFC3-E098-10DA-02CB-B71B643B6294}"/>
              </a:ext>
            </a:extLst>
          </p:cNvPr>
          <p:cNvPicPr>
            <a:picLocks noChangeAspect="1"/>
          </p:cNvPicPr>
          <p:nvPr/>
        </p:nvPicPr>
        <p:blipFill>
          <a:blip r:embed="rId3"/>
          <a:srcRect/>
          <a:stretch/>
        </p:blipFill>
        <p:spPr>
          <a:xfrm>
            <a:off x="10480561" y="5993027"/>
            <a:ext cx="1358226" cy="548331"/>
          </a:xfrm>
          <a:prstGeom prst="rect">
            <a:avLst/>
          </a:prstGeom>
        </p:spPr>
      </p:pic>
      <p:sp>
        <p:nvSpPr>
          <p:cNvPr id="4" name="TextBox 3">
            <a:extLst>
              <a:ext uri="{FF2B5EF4-FFF2-40B4-BE49-F238E27FC236}">
                <a16:creationId xmlns:a16="http://schemas.microsoft.com/office/drawing/2014/main" id="{89EE5F32-21AF-E127-924F-DC2048B7B533}"/>
              </a:ext>
            </a:extLst>
          </p:cNvPr>
          <p:cNvSpPr txBox="1"/>
          <p:nvPr/>
        </p:nvSpPr>
        <p:spPr>
          <a:xfrm>
            <a:off x="581682" y="964878"/>
            <a:ext cx="10721421" cy="4524315"/>
          </a:xfrm>
          <a:prstGeom prst="rect">
            <a:avLst/>
          </a:prstGeom>
          <a:noFill/>
        </p:spPr>
        <p:txBody>
          <a:bodyPr wrap="square">
            <a:spAutoFit/>
          </a:bodyPr>
          <a:lstStyle/>
          <a:p>
            <a:r>
              <a:rPr lang="en-US" sz="2100" u="sng"/>
              <a:t> Fintech</a:t>
            </a:r>
          </a:p>
          <a:p>
            <a:r>
              <a:rPr lang="en-US" sz="2100"/>
              <a:t>This sector aims to increase efficiency, accessibility, and convenience in financial transactions and services. </a:t>
            </a:r>
          </a:p>
          <a:p>
            <a:pPr marL="342900" indent="-342900">
              <a:buFont typeface="Arial" panose="020B0604020202020204" pitchFamily="34" charset="0"/>
              <a:buChar char="•"/>
            </a:pPr>
            <a:r>
              <a:rPr lang="en-US" sz="2100"/>
              <a:t>Payment processing, peer-to-peer lending, robo-advisors and block chain technology, etc.</a:t>
            </a:r>
          </a:p>
          <a:p>
            <a:endParaRPr lang="en-US" sz="2100"/>
          </a:p>
          <a:p>
            <a:r>
              <a:rPr lang="en-US" sz="2100" u="sng"/>
              <a:t> Bio Pharmaceutical Manufacturing</a:t>
            </a:r>
          </a:p>
          <a:p>
            <a:r>
              <a:rPr lang="en-US" sz="2100"/>
              <a:t>Develops manufacturing of pharmaceuticals can lead to job creation in high skill sectors, increased exports and improved public health, reducing long term healthcare costs.</a:t>
            </a:r>
          </a:p>
          <a:p>
            <a:pPr marL="342900" indent="-342900">
              <a:buFont typeface="Arial" panose="020B0604020202020204" pitchFamily="34" charset="0"/>
              <a:buChar char="•"/>
            </a:pPr>
            <a:r>
              <a:rPr lang="en-US" sz="2100"/>
              <a:t>Vaccine production, biotechnology firms, generic drug manufacturing, etc.</a:t>
            </a:r>
          </a:p>
          <a:p>
            <a:endParaRPr lang="en-US" sz="2100"/>
          </a:p>
          <a:p>
            <a:r>
              <a:rPr lang="en-US" sz="2100" u="sng"/>
              <a:t> Agriculture</a:t>
            </a:r>
          </a:p>
          <a:p>
            <a:pPr marL="342900" indent="-342900">
              <a:buFont typeface="Arial" panose="020B0604020202020204" pitchFamily="34" charset="0"/>
              <a:buChar char="•"/>
            </a:pPr>
            <a:r>
              <a:rPr lang="en-US" sz="2100"/>
              <a:t>Organic farming, precision agriculture, agribusiness supply chains, etc.</a:t>
            </a:r>
          </a:p>
          <a:p>
            <a:endParaRPr lang="en-US"/>
          </a:p>
          <a:p>
            <a:r>
              <a:rPr lang="en-US"/>
              <a:t> </a:t>
            </a:r>
          </a:p>
        </p:txBody>
      </p:sp>
    </p:spTree>
    <p:extLst>
      <p:ext uri="{BB962C8B-B14F-4D97-AF65-F5344CB8AC3E}">
        <p14:creationId xmlns:p14="http://schemas.microsoft.com/office/powerpoint/2010/main" val="1133355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D7D21-458F-C75A-1D8F-72CC6373D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CB602-6365-33DE-3860-5D703D50D3A6}"/>
              </a:ext>
            </a:extLst>
          </p:cNvPr>
          <p:cNvSpPr>
            <a:spLocks noGrp="1"/>
          </p:cNvSpPr>
          <p:nvPr>
            <p:ph type="title"/>
          </p:nvPr>
        </p:nvSpPr>
        <p:spPr>
          <a:xfrm>
            <a:off x="782319" y="306377"/>
            <a:ext cx="7923815" cy="1129537"/>
          </a:xfrm>
        </p:spPr>
        <p:txBody>
          <a:bodyPr vert="horz" lIns="91440" tIns="45720" rIns="91440" bIns="45720" rtlCol="0" anchor="t">
            <a:normAutofit/>
          </a:bodyPr>
          <a:lstStyle/>
          <a:p>
            <a:r>
              <a:rPr lang="en-US" sz="4000"/>
              <a:t>Governor’s Industry Of Interest</a:t>
            </a:r>
            <a:endParaRPr lang="en-US" sz="4000" kern="120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EB30C4A1-D0AC-1992-22AC-75C936237E5A}"/>
              </a:ext>
            </a:extLst>
          </p:cNvPr>
          <p:cNvPicPr>
            <a:picLocks noChangeAspect="1"/>
          </p:cNvPicPr>
          <p:nvPr/>
        </p:nvPicPr>
        <p:blipFill>
          <a:blip r:embed="rId3"/>
          <a:srcRect/>
          <a:stretch/>
        </p:blipFill>
        <p:spPr>
          <a:xfrm>
            <a:off x="10480561" y="5993027"/>
            <a:ext cx="1358226" cy="548331"/>
          </a:xfrm>
          <a:prstGeom prst="rect">
            <a:avLst/>
          </a:prstGeom>
        </p:spPr>
      </p:pic>
      <p:sp>
        <p:nvSpPr>
          <p:cNvPr id="4" name="TextBox 3">
            <a:extLst>
              <a:ext uri="{FF2B5EF4-FFF2-40B4-BE49-F238E27FC236}">
                <a16:creationId xmlns:a16="http://schemas.microsoft.com/office/drawing/2014/main" id="{00FAD079-AED1-9E85-B40D-921F4AA40B30}"/>
              </a:ext>
            </a:extLst>
          </p:cNvPr>
          <p:cNvSpPr txBox="1"/>
          <p:nvPr/>
        </p:nvSpPr>
        <p:spPr>
          <a:xfrm>
            <a:off x="626632" y="1030430"/>
            <a:ext cx="10983686" cy="5016758"/>
          </a:xfrm>
          <a:prstGeom prst="rect">
            <a:avLst/>
          </a:prstGeom>
          <a:noFill/>
        </p:spPr>
        <p:txBody>
          <a:bodyPr wrap="square">
            <a:spAutoFit/>
          </a:bodyPr>
          <a:lstStyle/>
          <a:p>
            <a:r>
              <a:rPr lang="en-US" sz="2400" u="sng"/>
              <a:t>Blue Tech</a:t>
            </a:r>
          </a:p>
          <a:p>
            <a:r>
              <a:rPr lang="en-US" sz="2400"/>
              <a:t>Blue tech is framed as technology used to understand, explore, and manage the marine environment, with tools such as autonomous surface vessels, underwater robotics, geospatial mapping, sensor networks. Promotes sustainable practices and increases coastal community revenues.</a:t>
            </a:r>
          </a:p>
          <a:p>
            <a:pPr marL="342900" indent="-342900">
              <a:buFont typeface="Arial" panose="020B0604020202020204" pitchFamily="34" charset="0"/>
              <a:buChar char="•"/>
            </a:pPr>
            <a:r>
              <a:rPr lang="en-US" sz="2400"/>
              <a:t>Aquaculture technology, marine renewable energy ( tidal and wave energy), oceanographic research , etc.</a:t>
            </a:r>
          </a:p>
          <a:p>
            <a:endParaRPr lang="en-US" sz="2400"/>
          </a:p>
          <a:p>
            <a:r>
              <a:rPr lang="en-US" sz="2400" u="sng"/>
              <a:t>Tourism</a:t>
            </a:r>
          </a:p>
          <a:p>
            <a:pPr marL="342900" indent="-342900">
              <a:buFont typeface="Arial" panose="020B0604020202020204" pitchFamily="34" charset="0"/>
              <a:buChar char="•"/>
            </a:pPr>
            <a:r>
              <a:rPr lang="en-US" sz="2400"/>
              <a:t>Accommodations, Transportation (bus, car rental etc.), Attractions, Restaurants, </a:t>
            </a:r>
            <a:br>
              <a:rPr lang="en-US" sz="2400"/>
            </a:br>
            <a:endParaRPr lang="en-US" sz="2400"/>
          </a:p>
          <a:p>
            <a:endParaRPr lang="en-US" sz="2000"/>
          </a:p>
          <a:p>
            <a:endParaRPr lang="en-US"/>
          </a:p>
          <a:p>
            <a:r>
              <a:rPr lang="en-US"/>
              <a:t> </a:t>
            </a:r>
          </a:p>
        </p:txBody>
      </p:sp>
    </p:spTree>
    <p:extLst>
      <p:ext uri="{BB962C8B-B14F-4D97-AF65-F5344CB8AC3E}">
        <p14:creationId xmlns:p14="http://schemas.microsoft.com/office/powerpoint/2010/main" val="2877126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B5E64-FB6A-CB56-E69E-1FD08A7C3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5E3E1-DF46-7248-5ED9-7D4CCCB19E8B}"/>
              </a:ext>
            </a:extLst>
          </p:cNvPr>
          <p:cNvSpPr>
            <a:spLocks noGrp="1"/>
          </p:cNvSpPr>
          <p:nvPr>
            <p:ph type="title"/>
          </p:nvPr>
        </p:nvSpPr>
        <p:spPr>
          <a:xfrm>
            <a:off x="782319" y="306377"/>
            <a:ext cx="7923815" cy="1129537"/>
          </a:xfrm>
        </p:spPr>
        <p:txBody>
          <a:bodyPr vert="horz" lIns="91440" tIns="45720" rIns="91440" bIns="45720" rtlCol="0" anchor="t">
            <a:normAutofit/>
          </a:bodyPr>
          <a:lstStyle/>
          <a:p>
            <a:r>
              <a:rPr lang="en-US" sz="4000"/>
              <a:t>Governor’s Industry Of Interest</a:t>
            </a:r>
            <a:endParaRPr lang="en-US" sz="4000" kern="120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D3CD68D5-A481-1F52-40A3-8A535B4DC691}"/>
              </a:ext>
            </a:extLst>
          </p:cNvPr>
          <p:cNvPicPr>
            <a:picLocks noChangeAspect="1"/>
          </p:cNvPicPr>
          <p:nvPr/>
        </p:nvPicPr>
        <p:blipFill>
          <a:blip r:embed="rId3"/>
          <a:srcRect/>
          <a:stretch/>
        </p:blipFill>
        <p:spPr>
          <a:xfrm>
            <a:off x="10480561" y="5993027"/>
            <a:ext cx="1358226" cy="548331"/>
          </a:xfrm>
          <a:prstGeom prst="rect">
            <a:avLst/>
          </a:prstGeom>
        </p:spPr>
      </p:pic>
      <p:sp>
        <p:nvSpPr>
          <p:cNvPr id="4" name="TextBox 3">
            <a:extLst>
              <a:ext uri="{FF2B5EF4-FFF2-40B4-BE49-F238E27FC236}">
                <a16:creationId xmlns:a16="http://schemas.microsoft.com/office/drawing/2014/main" id="{4889BF92-575B-352B-5224-0B25AFD55DA0}"/>
              </a:ext>
            </a:extLst>
          </p:cNvPr>
          <p:cNvSpPr txBox="1"/>
          <p:nvPr/>
        </p:nvSpPr>
        <p:spPr>
          <a:xfrm>
            <a:off x="626632" y="1030430"/>
            <a:ext cx="10983686" cy="3970318"/>
          </a:xfrm>
          <a:prstGeom prst="rect">
            <a:avLst/>
          </a:prstGeom>
          <a:noFill/>
        </p:spPr>
        <p:txBody>
          <a:bodyPr wrap="square">
            <a:spAutoFit/>
          </a:bodyPr>
          <a:lstStyle/>
          <a:p>
            <a:r>
              <a:rPr lang="en-US" sz="2400" u="sng"/>
              <a:t>Recreation</a:t>
            </a:r>
          </a:p>
          <a:p>
            <a:r>
              <a:rPr lang="en-US" sz="2400"/>
              <a:t>Recreational facilities and services that can improve community health and wellness while generating revenue.</a:t>
            </a:r>
          </a:p>
          <a:p>
            <a:pPr marL="342900" indent="-342900">
              <a:buFont typeface="Arial" panose="020B0604020202020204" pitchFamily="34" charset="0"/>
              <a:buChar char="•"/>
            </a:pPr>
            <a:r>
              <a:rPr lang="en-US" sz="2400"/>
              <a:t>Fitness centers, gyms, outdoor adventure services (hiking, kayaking, biking) etc.</a:t>
            </a:r>
            <a:br>
              <a:rPr lang="en-US" sz="2400"/>
            </a:br>
            <a:endParaRPr lang="en-US" sz="2400"/>
          </a:p>
          <a:p>
            <a:r>
              <a:rPr lang="en-US" sz="2400" u="sng"/>
              <a:t>Entertainment </a:t>
            </a:r>
          </a:p>
          <a:p>
            <a:pPr marL="342900" indent="-342900">
              <a:buFont typeface="Arial" panose="020B0604020202020204" pitchFamily="34" charset="0"/>
              <a:buChar char="•"/>
            </a:pPr>
            <a:r>
              <a:rPr lang="en-US" sz="2400"/>
              <a:t>Theatrical productions, media, film, music, producers, performing arts ,art exhibits, and other creative endeavors that are central to Delaware's vibrant arts community.</a:t>
            </a:r>
          </a:p>
          <a:p>
            <a:endParaRPr lang="en-US" sz="2400"/>
          </a:p>
          <a:p>
            <a:endParaRPr lang="en-US"/>
          </a:p>
          <a:p>
            <a:r>
              <a:rPr lang="en-US"/>
              <a:t> </a:t>
            </a:r>
          </a:p>
        </p:txBody>
      </p:sp>
      <p:pic>
        <p:nvPicPr>
          <p:cNvPr id="3" name="Picture 2">
            <a:extLst>
              <a:ext uri="{FF2B5EF4-FFF2-40B4-BE49-F238E27FC236}">
                <a16:creationId xmlns:a16="http://schemas.microsoft.com/office/drawing/2014/main" id="{427240E8-EC33-DFEC-BFCF-14FFE2941648}"/>
              </a:ext>
            </a:extLst>
          </p:cNvPr>
          <p:cNvPicPr>
            <a:picLocks noChangeAspect="1"/>
          </p:cNvPicPr>
          <p:nvPr/>
        </p:nvPicPr>
        <p:blipFill>
          <a:blip r:embed="rId4"/>
          <a:stretch>
            <a:fillRect/>
          </a:stretch>
        </p:blipFill>
        <p:spPr>
          <a:xfrm>
            <a:off x="3926656" y="4200993"/>
            <a:ext cx="3911058" cy="2591790"/>
          </a:xfrm>
          <a:prstGeom prst="rect">
            <a:avLst/>
          </a:prstGeom>
          <a:ln>
            <a:solidFill>
              <a:schemeClr val="tx1">
                <a:lumMod val="50000"/>
              </a:schemeClr>
            </a:solidFill>
          </a:ln>
        </p:spPr>
      </p:pic>
      <p:pic>
        <p:nvPicPr>
          <p:cNvPr id="5" name="Picture 4">
            <a:extLst>
              <a:ext uri="{FF2B5EF4-FFF2-40B4-BE49-F238E27FC236}">
                <a16:creationId xmlns:a16="http://schemas.microsoft.com/office/drawing/2014/main" id="{A9308C8A-653F-0941-8856-66A7629CF154}"/>
              </a:ext>
            </a:extLst>
          </p:cNvPr>
          <p:cNvPicPr>
            <a:picLocks noChangeAspect="1"/>
          </p:cNvPicPr>
          <p:nvPr/>
        </p:nvPicPr>
        <p:blipFill>
          <a:blip r:embed="rId5"/>
          <a:stretch>
            <a:fillRect/>
          </a:stretch>
        </p:blipFill>
        <p:spPr>
          <a:xfrm>
            <a:off x="3926656" y="4200993"/>
            <a:ext cx="3238919" cy="527168"/>
          </a:xfrm>
          <a:prstGeom prst="rect">
            <a:avLst/>
          </a:prstGeom>
          <a:ln>
            <a:solidFill>
              <a:schemeClr val="bg1"/>
            </a:solidFill>
          </a:ln>
        </p:spPr>
      </p:pic>
    </p:spTree>
    <p:extLst>
      <p:ext uri="{BB962C8B-B14F-4D97-AF65-F5344CB8AC3E}">
        <p14:creationId xmlns:p14="http://schemas.microsoft.com/office/powerpoint/2010/main" val="805430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969967-E88D-70D0-9001-399665201F07}"/>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9C64A-4A77-7553-EC98-010FC2B06C97}"/>
              </a:ext>
            </a:extLst>
          </p:cNvPr>
          <p:cNvSpPr>
            <a:spLocks noGrp="1"/>
          </p:cNvSpPr>
          <p:nvPr>
            <p:ph type="title"/>
          </p:nvPr>
        </p:nvSpPr>
        <p:spPr>
          <a:xfrm>
            <a:off x="645065" y="1463040"/>
            <a:ext cx="3796306" cy="2690949"/>
          </a:xfrm>
        </p:spPr>
        <p:txBody>
          <a:bodyPr vert="horz" lIns="91440" tIns="45720" rIns="91440" bIns="45720" rtlCol="0" anchor="t">
            <a:normAutofit/>
          </a:bodyPr>
          <a:lstStyle/>
          <a:p>
            <a:r>
              <a:rPr lang="en-US" sz="7200" kern="1200">
                <a:latin typeface="+mj-lt"/>
                <a:ea typeface="+mj-ea"/>
                <a:cs typeface="+mj-cs"/>
              </a:rPr>
              <a:t>Tips</a:t>
            </a:r>
            <a:endParaRPr lang="en-US" sz="4800" kern="1200">
              <a:latin typeface="+mj-lt"/>
              <a:ea typeface="+mj-ea"/>
              <a:cs typeface="+mj-cs"/>
            </a:endParaRPr>
          </a:p>
        </p:txBody>
      </p:sp>
      <p:grpSp>
        <p:nvGrpSpPr>
          <p:cNvPr id="28" name="Group 27">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9" name="Rectangle 28">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047BB8-E5CF-CCF7-B641-96D633F84B28}"/>
              </a:ext>
            </a:extLst>
          </p:cNvPr>
          <p:cNvSpPr>
            <a:spLocks noGrp="1"/>
          </p:cNvSpPr>
          <p:nvPr>
            <p:ph idx="1"/>
          </p:nvPr>
        </p:nvSpPr>
        <p:spPr>
          <a:xfrm>
            <a:off x="5656218" y="1463039"/>
            <a:ext cx="5542387" cy="4300447"/>
          </a:xfrm>
        </p:spPr>
        <p:txBody>
          <a:bodyPr vert="horz" lIns="91440" tIns="45720" rIns="91440" bIns="45720" rtlCol="0" anchor="t">
            <a:normAutofit/>
          </a:bodyPr>
          <a:lstStyle/>
          <a:p>
            <a:r>
              <a:rPr lang="en-US" sz="1900"/>
              <a:t>Meet with a Business Manager to get guidance and feedback on your proposal</a:t>
            </a:r>
          </a:p>
          <a:p>
            <a:r>
              <a:rPr lang="en-US" sz="1900"/>
              <a:t>Sign up with a resource partner for guidance and feedback</a:t>
            </a:r>
          </a:p>
          <a:p>
            <a:r>
              <a:rPr lang="en-US" sz="1900"/>
              <a:t>Do not request the upper limit of the available pot</a:t>
            </a:r>
          </a:p>
          <a:p>
            <a:r>
              <a:rPr lang="en-US" sz="1900"/>
              <a:t>Remember – you need to have a match for the amount you request</a:t>
            </a:r>
          </a:p>
          <a:p>
            <a:r>
              <a:rPr lang="en-US" sz="1900"/>
              <a:t>Once you submit your EDGE proposal create a pitch deck</a:t>
            </a:r>
          </a:p>
          <a:p>
            <a:r>
              <a:rPr lang="en-US" sz="1900"/>
              <a:t>Practice pitching your funding request to family and friends and get feedback (15 minutes or less)</a:t>
            </a:r>
          </a:p>
          <a:p>
            <a:r>
              <a:rPr lang="en-US" sz="1900"/>
              <a:t>If you don’t make it to pitch round attend and take notes on presentation styles and judge's feedback</a:t>
            </a:r>
          </a:p>
          <a:p>
            <a:endParaRPr lang="en-US" sz="1900"/>
          </a:p>
          <a:p>
            <a:pPr marL="0" indent="0">
              <a:buNone/>
            </a:pPr>
            <a:endParaRPr lang="en-US" sz="1900"/>
          </a:p>
        </p:txBody>
      </p:sp>
      <p:pic>
        <p:nvPicPr>
          <p:cNvPr id="7" name="Picture 6">
            <a:extLst>
              <a:ext uri="{FF2B5EF4-FFF2-40B4-BE49-F238E27FC236}">
                <a16:creationId xmlns:a16="http://schemas.microsoft.com/office/drawing/2014/main" id="{3F0E0306-97A8-636C-215F-3F0F862EC87B}"/>
              </a:ext>
            </a:extLst>
          </p:cNvPr>
          <p:cNvPicPr>
            <a:picLocks noChangeAspect="1"/>
          </p:cNvPicPr>
          <p:nvPr/>
        </p:nvPicPr>
        <p:blipFill>
          <a:blip r:embed="rId3"/>
          <a:srcRect/>
          <a:stretch/>
        </p:blipFill>
        <p:spPr>
          <a:xfrm>
            <a:off x="10480561" y="5993027"/>
            <a:ext cx="1358226" cy="548331"/>
          </a:xfrm>
          <a:prstGeom prst="rect">
            <a:avLst/>
          </a:prstGeom>
        </p:spPr>
      </p:pic>
    </p:spTree>
    <p:extLst>
      <p:ext uri="{BB962C8B-B14F-4D97-AF65-F5344CB8AC3E}">
        <p14:creationId xmlns:p14="http://schemas.microsoft.com/office/powerpoint/2010/main" val="1021210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62C4C4B-4305-4FEE-1887-6F8F1CF67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D9686-FD4C-AFB4-81A4-5ECBD8980A90}"/>
              </a:ext>
            </a:extLst>
          </p:cNvPr>
          <p:cNvSpPr>
            <a:spLocks noGrp="1"/>
          </p:cNvSpPr>
          <p:nvPr>
            <p:ph type="title"/>
          </p:nvPr>
        </p:nvSpPr>
        <p:spPr>
          <a:xfrm>
            <a:off x="1031133" y="564210"/>
            <a:ext cx="10097310" cy="5320968"/>
          </a:xfrm>
        </p:spPr>
        <p:txBody>
          <a:bodyPr vert="horz" lIns="91440" tIns="45720" rIns="91440" bIns="45720" rtlCol="0" anchor="t">
            <a:noAutofit/>
          </a:bodyPr>
          <a:lstStyle/>
          <a:p>
            <a:pPr algn="ctr">
              <a:spcBef>
                <a:spcPts val="0"/>
              </a:spcBef>
            </a:pPr>
            <a:r>
              <a:rPr lang="en-US" sz="3600" b="1">
                <a:solidFill>
                  <a:schemeClr val="bg1"/>
                </a:solidFill>
              </a:rPr>
              <a:t>Deadline for applications </a:t>
            </a:r>
            <a:br>
              <a:rPr lang="en-US" sz="3600" b="1">
                <a:solidFill>
                  <a:schemeClr val="bg1"/>
                </a:solidFill>
              </a:rPr>
            </a:br>
            <a:br>
              <a:rPr lang="en-US" sz="3600" b="1">
                <a:solidFill>
                  <a:schemeClr val="bg1"/>
                </a:solidFill>
              </a:rPr>
            </a:br>
            <a:r>
              <a:rPr lang="en-US" sz="3600" b="1">
                <a:solidFill>
                  <a:schemeClr val="bg1"/>
                </a:solidFill>
              </a:rPr>
              <a:t>Friday, March 6, 2026 4:00 p.m.</a:t>
            </a:r>
            <a:br>
              <a:rPr lang="en-US" sz="3600" b="1">
                <a:solidFill>
                  <a:schemeClr val="bg1"/>
                </a:solidFill>
              </a:rPr>
            </a:br>
            <a:r>
              <a:rPr lang="en-US" sz="3600">
                <a:solidFill>
                  <a:schemeClr val="bg1"/>
                </a:solidFill>
              </a:rPr>
              <a:t>Do Not Wait Until the Last Minute!!</a:t>
            </a:r>
            <a:br>
              <a:rPr lang="en-US" sz="3600">
                <a:solidFill>
                  <a:schemeClr val="bg1"/>
                </a:solidFill>
              </a:rPr>
            </a:br>
            <a:br>
              <a:rPr lang="en-US" sz="3600">
                <a:solidFill>
                  <a:schemeClr val="bg1"/>
                </a:solidFill>
              </a:rPr>
            </a:br>
            <a:r>
              <a:rPr lang="en-US" sz="3600">
                <a:solidFill>
                  <a:schemeClr val="bg1"/>
                </a:solidFill>
              </a:rPr>
              <a:t>Finalist notification: April 2, 2026</a:t>
            </a:r>
            <a:br>
              <a:rPr lang="en-US" sz="3600">
                <a:solidFill>
                  <a:schemeClr val="bg1"/>
                </a:solidFill>
              </a:rPr>
            </a:br>
            <a:r>
              <a:rPr lang="en-US" sz="3200">
                <a:solidFill>
                  <a:schemeClr val="bg1"/>
                </a:solidFill>
              </a:rPr>
              <a:t>Pitch Dates:  April 30, 2026 (Entre) May 1, 2026 (STEM)</a:t>
            </a:r>
            <a:br>
              <a:rPr lang="en-US" sz="4000">
                <a:solidFill>
                  <a:schemeClr val="bg1"/>
                </a:solidFill>
              </a:rPr>
            </a:br>
            <a:r>
              <a:rPr lang="en-US" sz="3600">
                <a:solidFill>
                  <a:schemeClr val="bg1"/>
                </a:solidFill>
              </a:rPr>
              <a:t>Award Ceremony: May 12, 2026</a:t>
            </a:r>
            <a:br>
              <a:rPr lang="en-US" sz="3600">
                <a:solidFill>
                  <a:schemeClr val="bg1"/>
                </a:solidFill>
              </a:rPr>
            </a:br>
            <a:endParaRPr lang="en-US" sz="3600">
              <a:solidFill>
                <a:schemeClr val="bg1"/>
              </a:solidFill>
            </a:endParaRPr>
          </a:p>
        </p:txBody>
      </p:sp>
      <p:cxnSp>
        <p:nvCxnSpPr>
          <p:cNvPr id="9" name="Straight Connector 8">
            <a:extLst>
              <a:ext uri="{FF2B5EF4-FFF2-40B4-BE49-F238E27FC236}">
                <a16:creationId xmlns:a16="http://schemas.microsoft.com/office/drawing/2014/main" id="{9C87A7A6-868A-2759-C90C-800FB89924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4DD693-BD46-EC6C-EC93-68AF869A9E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6">
            <a:extLst>
              <a:ext uri="{FF2B5EF4-FFF2-40B4-BE49-F238E27FC236}">
                <a16:creationId xmlns:a16="http://schemas.microsoft.com/office/drawing/2014/main" id="{BE291D8D-AEF9-CCE2-FACB-406C84091174}"/>
              </a:ext>
            </a:extLst>
          </p:cNvPr>
          <p:cNvPicPr>
            <a:picLocks noChangeAspect="1"/>
          </p:cNvPicPr>
          <p:nvPr/>
        </p:nvPicPr>
        <p:blipFill>
          <a:blip r:embed="rId3"/>
          <a:srcRect/>
          <a:stretch/>
        </p:blipFill>
        <p:spPr>
          <a:xfrm>
            <a:off x="10300111" y="5885179"/>
            <a:ext cx="1420313" cy="583565"/>
          </a:xfrm>
          <a:prstGeom prst="rect">
            <a:avLst/>
          </a:prstGeom>
        </p:spPr>
      </p:pic>
    </p:spTree>
    <p:extLst>
      <p:ext uri="{BB962C8B-B14F-4D97-AF65-F5344CB8AC3E}">
        <p14:creationId xmlns:p14="http://schemas.microsoft.com/office/powerpoint/2010/main" val="3826789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9903B9-4859-5EEB-DE20-AB1D04B16F35}"/>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8DE77-60F2-2707-CED5-B548967A538E}"/>
              </a:ext>
            </a:extLst>
          </p:cNvPr>
          <p:cNvSpPr>
            <a:spLocks noGrp="1"/>
          </p:cNvSpPr>
          <p:nvPr>
            <p:ph type="title"/>
          </p:nvPr>
        </p:nvSpPr>
        <p:spPr>
          <a:xfrm>
            <a:off x="808638" y="386930"/>
            <a:ext cx="9236700" cy="1188950"/>
          </a:xfrm>
        </p:spPr>
        <p:txBody>
          <a:bodyPr vert="horz" lIns="91440" tIns="45720" rIns="91440" bIns="45720" rtlCol="0" anchor="b">
            <a:normAutofit/>
          </a:bodyPr>
          <a:lstStyle/>
          <a:p>
            <a:r>
              <a:rPr lang="en-US" sz="5400" kern="1200">
                <a:latin typeface="+mj-lt"/>
                <a:ea typeface="+mj-ea"/>
                <a:cs typeface="+mj-cs"/>
              </a:rPr>
              <a:t>After Application Submission</a:t>
            </a:r>
          </a:p>
        </p:txBody>
      </p:sp>
      <p:grpSp>
        <p:nvGrpSpPr>
          <p:cNvPr id="31" name="Group 3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2" name="Rectangle 3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50E0F2-A218-09C3-159D-FC2B664E94CD}"/>
              </a:ext>
            </a:extLst>
          </p:cNvPr>
          <p:cNvSpPr>
            <a:spLocks noGrp="1"/>
          </p:cNvSpPr>
          <p:nvPr>
            <p:ph idx="1"/>
          </p:nvPr>
        </p:nvSpPr>
        <p:spPr>
          <a:xfrm>
            <a:off x="496919" y="1924260"/>
            <a:ext cx="10143668" cy="2144508"/>
          </a:xfrm>
        </p:spPr>
        <p:txBody>
          <a:bodyPr vert="horz" lIns="91440" tIns="45720" rIns="91440" bIns="45720" rtlCol="0" anchor="ctr">
            <a:normAutofit/>
          </a:bodyPr>
          <a:lstStyle/>
          <a:p>
            <a:r>
              <a:rPr lang="en-US" sz="2400"/>
              <a:t>Four rounds of internal review and scoring</a:t>
            </a:r>
          </a:p>
          <a:p>
            <a:r>
              <a:rPr lang="en-US" sz="2400"/>
              <a:t>Judging on two separate days – one for STEM, one for Entrepreneur</a:t>
            </a:r>
          </a:p>
        </p:txBody>
      </p:sp>
      <p:pic>
        <p:nvPicPr>
          <p:cNvPr id="7" name="Picture 6">
            <a:extLst>
              <a:ext uri="{FF2B5EF4-FFF2-40B4-BE49-F238E27FC236}">
                <a16:creationId xmlns:a16="http://schemas.microsoft.com/office/drawing/2014/main" id="{D4EE53FB-9A82-BB25-E6E6-5175744D4DA4}"/>
              </a:ext>
            </a:extLst>
          </p:cNvPr>
          <p:cNvPicPr>
            <a:picLocks noChangeAspect="1"/>
          </p:cNvPicPr>
          <p:nvPr/>
        </p:nvPicPr>
        <p:blipFill>
          <a:blip r:embed="rId3"/>
          <a:srcRect/>
          <a:stretch/>
        </p:blipFill>
        <p:spPr>
          <a:xfrm>
            <a:off x="10480561" y="5993027"/>
            <a:ext cx="1358226" cy="548331"/>
          </a:xfrm>
          <a:prstGeom prst="rect">
            <a:avLst/>
          </a:prstGeom>
        </p:spPr>
      </p:pic>
    </p:spTree>
    <p:extLst>
      <p:ext uri="{BB962C8B-B14F-4D97-AF65-F5344CB8AC3E}">
        <p14:creationId xmlns:p14="http://schemas.microsoft.com/office/powerpoint/2010/main" val="2193316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6C9E8B-72BA-2382-2CAF-354AC4909681}"/>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E1D2C-D9AD-73DF-D63D-43CF14CF25C5}"/>
              </a:ext>
            </a:extLst>
          </p:cNvPr>
          <p:cNvSpPr>
            <a:spLocks noGrp="1"/>
          </p:cNvSpPr>
          <p:nvPr>
            <p:ph type="title"/>
          </p:nvPr>
        </p:nvSpPr>
        <p:spPr>
          <a:xfrm>
            <a:off x="808638" y="386930"/>
            <a:ext cx="9236700" cy="1188950"/>
          </a:xfrm>
        </p:spPr>
        <p:txBody>
          <a:bodyPr vert="horz" lIns="91440" tIns="45720" rIns="91440" bIns="45720" rtlCol="0" anchor="b">
            <a:normAutofit/>
          </a:bodyPr>
          <a:lstStyle/>
          <a:p>
            <a:r>
              <a:rPr lang="en-US" sz="5400" kern="1200">
                <a:latin typeface="+mj-lt"/>
                <a:ea typeface="+mj-ea"/>
                <a:cs typeface="+mj-cs"/>
              </a:rPr>
              <a:t>After Award</a:t>
            </a:r>
          </a:p>
        </p:txBody>
      </p:sp>
      <p:grpSp>
        <p:nvGrpSpPr>
          <p:cNvPr id="32" name="Group 3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3" name="Rectangle 3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56E598-B323-F10F-EA80-65E47C4098B9}"/>
              </a:ext>
            </a:extLst>
          </p:cNvPr>
          <p:cNvSpPr>
            <a:spLocks noGrp="1"/>
          </p:cNvSpPr>
          <p:nvPr>
            <p:ph idx="1"/>
          </p:nvPr>
        </p:nvSpPr>
        <p:spPr>
          <a:xfrm>
            <a:off x="793660" y="2599509"/>
            <a:ext cx="10143668" cy="3435531"/>
          </a:xfrm>
        </p:spPr>
        <p:txBody>
          <a:bodyPr vert="horz" lIns="91440" tIns="45720" rIns="91440" bIns="45720" rtlCol="0" anchor="ctr">
            <a:normAutofit/>
          </a:bodyPr>
          <a:lstStyle/>
          <a:p>
            <a:r>
              <a:rPr lang="en-US" sz="2400"/>
              <a:t>Sign grant agreements</a:t>
            </a:r>
          </a:p>
          <a:p>
            <a:r>
              <a:rPr lang="en-US" sz="2400"/>
              <a:t>Confirm </a:t>
            </a:r>
            <a:r>
              <a:rPr lang="en-US" sz="2400" b="1" i="1" u="sng"/>
              <a:t>compliance</a:t>
            </a:r>
            <a:r>
              <a:rPr lang="en-US" sz="2400"/>
              <a:t> before we disburse the funds</a:t>
            </a:r>
          </a:p>
          <a:p>
            <a:r>
              <a:rPr lang="en-US" sz="2400"/>
              <a:t>Reporting requirements afterward</a:t>
            </a:r>
          </a:p>
          <a:p>
            <a:pPr lvl="1"/>
            <a:r>
              <a:rPr lang="en-US"/>
              <a:t>5-year commitment to remain in state</a:t>
            </a:r>
          </a:p>
          <a:p>
            <a:r>
              <a:rPr lang="en-US" sz="2400"/>
              <a:t>EDGE Grants are considered taxable income. Consult an accountant if you have questions about your specific situation. </a:t>
            </a:r>
          </a:p>
          <a:p>
            <a:pPr marL="0" indent="0">
              <a:buNone/>
            </a:pPr>
            <a:endParaRPr lang="en-US" sz="2400"/>
          </a:p>
        </p:txBody>
      </p:sp>
      <p:pic>
        <p:nvPicPr>
          <p:cNvPr id="7" name="Picture 6">
            <a:extLst>
              <a:ext uri="{FF2B5EF4-FFF2-40B4-BE49-F238E27FC236}">
                <a16:creationId xmlns:a16="http://schemas.microsoft.com/office/drawing/2014/main" id="{24FB5E3A-ACF9-C34B-D015-6BBC5014F3F0}"/>
              </a:ext>
            </a:extLst>
          </p:cNvPr>
          <p:cNvPicPr>
            <a:picLocks noChangeAspect="1"/>
          </p:cNvPicPr>
          <p:nvPr/>
        </p:nvPicPr>
        <p:blipFill>
          <a:blip r:embed="rId3"/>
          <a:srcRect/>
          <a:stretch/>
        </p:blipFill>
        <p:spPr>
          <a:xfrm>
            <a:off x="10480561" y="5993027"/>
            <a:ext cx="1358226" cy="548331"/>
          </a:xfrm>
          <a:prstGeom prst="rect">
            <a:avLst/>
          </a:prstGeom>
        </p:spPr>
      </p:pic>
    </p:spTree>
    <p:extLst>
      <p:ext uri="{BB962C8B-B14F-4D97-AF65-F5344CB8AC3E}">
        <p14:creationId xmlns:p14="http://schemas.microsoft.com/office/powerpoint/2010/main" val="427446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D976A0-4F58-AEA4-36C4-E43E895994C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577FE8F-D365-F73D-0F75-B04A3C970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6891A960-AABD-5C58-C93B-E818DF2AB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22C642C-92A4-1B5C-96CC-73D3F6950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CF2377-35C7-484B-F18C-E4A8FD87D8C8}"/>
              </a:ext>
            </a:extLst>
          </p:cNvPr>
          <p:cNvSpPr>
            <a:spLocks noGrp="1"/>
          </p:cNvSpPr>
          <p:nvPr>
            <p:ph type="title"/>
          </p:nvPr>
        </p:nvSpPr>
        <p:spPr>
          <a:xfrm>
            <a:off x="1478595" y="1523115"/>
            <a:ext cx="9231410" cy="2096960"/>
          </a:xfrm>
        </p:spPr>
        <p:txBody>
          <a:bodyPr vert="horz" lIns="91440" tIns="45720" rIns="91440" bIns="45720" rtlCol="0" anchor="b">
            <a:normAutofit fontScale="90000"/>
          </a:bodyPr>
          <a:lstStyle/>
          <a:p>
            <a:r>
              <a:rPr lang="en-US" sz="6700"/>
              <a:t>Resources and Information</a:t>
            </a:r>
            <a:r>
              <a:rPr lang="en-US" sz="11500"/>
              <a:t>	</a:t>
            </a:r>
            <a:endParaRPr lang="en-US" sz="11500" kern="120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8996643D-4700-0D9D-1700-29DDF047F206}"/>
              </a:ext>
            </a:extLst>
          </p:cNvPr>
          <p:cNvPicPr>
            <a:picLocks noChangeAspect="1"/>
          </p:cNvPicPr>
          <p:nvPr/>
        </p:nvPicPr>
        <p:blipFill>
          <a:blip r:embed="rId3"/>
          <a:srcRect/>
          <a:stretch/>
        </p:blipFill>
        <p:spPr>
          <a:xfrm>
            <a:off x="396203" y="291164"/>
            <a:ext cx="1778075" cy="717829"/>
          </a:xfrm>
          <a:prstGeom prst="rect">
            <a:avLst/>
          </a:prstGeom>
        </p:spPr>
      </p:pic>
    </p:spTree>
    <p:extLst>
      <p:ext uri="{BB962C8B-B14F-4D97-AF65-F5344CB8AC3E}">
        <p14:creationId xmlns:p14="http://schemas.microsoft.com/office/powerpoint/2010/main" val="298167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BE9171-1753-9BD8-83D0-AEE818BB7A3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D659E-56BD-C442-7129-63AF17C1A17D}"/>
              </a:ext>
            </a:extLst>
          </p:cNvPr>
          <p:cNvSpPr>
            <a:spLocks noGrp="1"/>
          </p:cNvSpPr>
          <p:nvPr>
            <p:ph type="title"/>
          </p:nvPr>
        </p:nvSpPr>
        <p:spPr>
          <a:xfrm>
            <a:off x="7239014" y="525982"/>
            <a:ext cx="4282983" cy="1200361"/>
          </a:xfrm>
        </p:spPr>
        <p:txBody>
          <a:bodyPr vert="horz" lIns="91440" tIns="45720" rIns="91440" bIns="45720" rtlCol="0" anchor="b">
            <a:normAutofit/>
          </a:bodyPr>
          <a:lstStyle/>
          <a:p>
            <a:r>
              <a:rPr lang="en-US" sz="3600" dirty="0"/>
              <a:t>About EDGE 2.0</a:t>
            </a:r>
            <a:endParaRPr lang="en-US" sz="3600" kern="1200" dirty="0">
              <a:latin typeface="+mj-lt"/>
              <a:ea typeface="+mj-ea"/>
              <a:cs typeface="+mj-cs"/>
            </a:endParaRPr>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68931C-4BC0-C331-3897-830FA94B87BF}"/>
              </a:ext>
            </a:extLst>
          </p:cNvPr>
          <p:cNvPicPr>
            <a:picLocks noChangeAspect="1"/>
          </p:cNvPicPr>
          <p:nvPr/>
        </p:nvPicPr>
        <p:blipFill>
          <a:blip r:embed="rId3"/>
          <a:stretch>
            <a:fillRect/>
          </a:stretch>
        </p:blipFill>
        <p:spPr>
          <a:xfrm>
            <a:off x="576244" y="1434214"/>
            <a:ext cx="5628018" cy="3756702"/>
          </a:xfrm>
          <a:prstGeom prst="rect">
            <a:avLst/>
          </a:prstGeom>
        </p:spPr>
      </p:pic>
      <p:sp>
        <p:nvSpPr>
          <p:cNvPr id="18"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C5FB85-C45C-ED38-AA77-7F0687A48B93}"/>
              </a:ext>
            </a:extLst>
          </p:cNvPr>
          <p:cNvSpPr>
            <a:spLocks noGrp="1"/>
          </p:cNvSpPr>
          <p:nvPr>
            <p:ph idx="1"/>
          </p:nvPr>
        </p:nvSpPr>
        <p:spPr>
          <a:xfrm>
            <a:off x="6495207" y="2081301"/>
            <a:ext cx="5628018" cy="3595719"/>
          </a:xfrm>
        </p:spPr>
        <p:txBody>
          <a:bodyPr vert="horz" lIns="91440" tIns="45720" rIns="91440" bIns="45720" rtlCol="0" anchor="ctr">
            <a:normAutofit/>
          </a:bodyPr>
          <a:lstStyle/>
          <a:p>
            <a:pPr marL="0" indent="0" algn="ctr">
              <a:buNone/>
            </a:pPr>
            <a:r>
              <a:rPr lang="en-US" sz="2400" dirty="0"/>
              <a:t>EDGE is the Delaware Division of Small Business flagship program. Since its inception in 2019 a total of 129 businesses have been awarded a total amount of $9.1 million.</a:t>
            </a:r>
          </a:p>
          <a:p>
            <a:pPr marL="0" indent="0">
              <a:buNone/>
            </a:pPr>
            <a:endParaRPr lang="en-US" sz="2400" dirty="0"/>
          </a:p>
          <a:p>
            <a:endParaRPr lang="en-US" sz="1800" dirty="0"/>
          </a:p>
          <a:p>
            <a:endParaRPr lang="en-US" sz="1800" dirty="0"/>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F3D5B37-34F8-C9D3-3051-38139EDF88EA}"/>
              </a:ext>
            </a:extLst>
          </p:cNvPr>
          <p:cNvPicPr>
            <a:picLocks noChangeAspect="1"/>
          </p:cNvPicPr>
          <p:nvPr/>
        </p:nvPicPr>
        <p:blipFill>
          <a:blip r:embed="rId4"/>
          <a:srcRect/>
          <a:stretch/>
        </p:blipFill>
        <p:spPr>
          <a:xfrm>
            <a:off x="10598638" y="6270171"/>
            <a:ext cx="1358226" cy="548331"/>
          </a:xfrm>
          <a:prstGeom prst="rect">
            <a:avLst/>
          </a:prstGeom>
        </p:spPr>
      </p:pic>
      <p:sp>
        <p:nvSpPr>
          <p:cNvPr id="6" name="TextBox 5">
            <a:extLst>
              <a:ext uri="{FF2B5EF4-FFF2-40B4-BE49-F238E27FC236}">
                <a16:creationId xmlns:a16="http://schemas.microsoft.com/office/drawing/2014/main" id="{782C8D3E-5173-B30D-7838-9CBC3F8E5A0F}"/>
              </a:ext>
            </a:extLst>
          </p:cNvPr>
          <p:cNvSpPr txBox="1"/>
          <p:nvPr/>
        </p:nvSpPr>
        <p:spPr>
          <a:xfrm>
            <a:off x="478467" y="5129529"/>
            <a:ext cx="3285460" cy="276999"/>
          </a:xfrm>
          <a:prstGeom prst="rect">
            <a:avLst/>
          </a:prstGeom>
          <a:noFill/>
        </p:spPr>
        <p:txBody>
          <a:bodyPr wrap="square" rtlCol="0">
            <a:spAutoFit/>
          </a:bodyPr>
          <a:lstStyle/>
          <a:p>
            <a:r>
              <a:rPr lang="en-US" sz="1200"/>
              <a:t>NFN Brain Connection Dover, DE</a:t>
            </a:r>
          </a:p>
        </p:txBody>
      </p:sp>
    </p:spTree>
    <p:extLst>
      <p:ext uri="{BB962C8B-B14F-4D97-AF65-F5344CB8AC3E}">
        <p14:creationId xmlns:p14="http://schemas.microsoft.com/office/powerpoint/2010/main" val="3169049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099B2A-39C2-6A60-9650-D9D6DD835173}"/>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0EDEA-1A46-BFBD-12D7-CAD929FC89D9}"/>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a:t>Resource Tool</a:t>
            </a:r>
            <a:endParaRPr lang="en-US" sz="4800" kern="1200">
              <a:latin typeface="+mj-lt"/>
              <a:ea typeface="+mj-ea"/>
              <a:cs typeface="+mj-cs"/>
            </a:endParaRPr>
          </a:p>
        </p:txBody>
      </p:sp>
      <p:sp>
        <p:nvSpPr>
          <p:cNvPr id="64" name="Rectangle 6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518638-1ACF-3C56-6156-BADFADDED208}"/>
              </a:ext>
            </a:extLst>
          </p:cNvPr>
          <p:cNvSpPr>
            <a:spLocks noGrp="1"/>
          </p:cNvSpPr>
          <p:nvPr>
            <p:ph idx="1"/>
          </p:nvPr>
        </p:nvSpPr>
        <p:spPr>
          <a:xfrm>
            <a:off x="2604977" y="4654285"/>
            <a:ext cx="6358270" cy="1441384"/>
          </a:xfrm>
        </p:spPr>
        <p:txBody>
          <a:bodyPr vert="horz" lIns="91440" tIns="45720" rIns="91440" bIns="45720" rtlCol="0" anchor="ctr">
            <a:normAutofit/>
          </a:bodyPr>
          <a:lstStyle/>
          <a:p>
            <a:pPr marL="0" indent="0">
              <a:buNone/>
            </a:pPr>
            <a:r>
              <a:rPr lang="en-US" sz="2000"/>
              <a:t>Use Size Up Delaware for market sizing and information on competition  </a:t>
            </a:r>
            <a:r>
              <a:rPr lang="en-US" sz="2000">
                <a:hlinkClick r:id="rId3"/>
              </a:rPr>
              <a:t>https://delaware.sizeup.com/</a:t>
            </a:r>
            <a:r>
              <a:rPr lang="en-US" sz="2000"/>
              <a:t>  </a:t>
            </a:r>
          </a:p>
          <a:p>
            <a:pPr marL="0" indent="0">
              <a:buNone/>
            </a:pPr>
            <a:endParaRPr lang="en-US" sz="2000"/>
          </a:p>
        </p:txBody>
      </p:sp>
      <p:pic>
        <p:nvPicPr>
          <p:cNvPr id="6" name="Picture 5">
            <a:extLst>
              <a:ext uri="{FF2B5EF4-FFF2-40B4-BE49-F238E27FC236}">
                <a16:creationId xmlns:a16="http://schemas.microsoft.com/office/drawing/2014/main" id="{F25D8238-B66A-BFA6-34E0-15E7741311C2}"/>
              </a:ext>
            </a:extLst>
          </p:cNvPr>
          <p:cNvPicPr>
            <a:picLocks noChangeAspect="1"/>
          </p:cNvPicPr>
          <p:nvPr/>
        </p:nvPicPr>
        <p:blipFill>
          <a:blip r:embed="rId4"/>
          <a:stretch>
            <a:fillRect/>
          </a:stretch>
        </p:blipFill>
        <p:spPr>
          <a:xfrm>
            <a:off x="1183358" y="2165519"/>
            <a:ext cx="9016646" cy="2592284"/>
          </a:xfrm>
          <a:prstGeom prst="rect">
            <a:avLst/>
          </a:prstGeom>
        </p:spPr>
      </p:pic>
      <p:sp>
        <p:nvSpPr>
          <p:cNvPr id="68" name="Rectangle 6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C5908D-1A2E-59E7-1349-7D467B889CE9}"/>
              </a:ext>
            </a:extLst>
          </p:cNvPr>
          <p:cNvPicPr>
            <a:picLocks noChangeAspect="1"/>
          </p:cNvPicPr>
          <p:nvPr/>
        </p:nvPicPr>
        <p:blipFill>
          <a:blip r:embed="rId5"/>
          <a:srcRect/>
          <a:stretch/>
        </p:blipFill>
        <p:spPr>
          <a:xfrm>
            <a:off x="10480561" y="5993027"/>
            <a:ext cx="1358226" cy="548331"/>
          </a:xfrm>
          <a:prstGeom prst="rect">
            <a:avLst/>
          </a:prstGeom>
        </p:spPr>
      </p:pic>
    </p:spTree>
    <p:extLst>
      <p:ext uri="{BB962C8B-B14F-4D97-AF65-F5344CB8AC3E}">
        <p14:creationId xmlns:p14="http://schemas.microsoft.com/office/powerpoint/2010/main" val="178577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B97FE9-D8D1-0912-277D-CF2787C60D81}"/>
            </a:ext>
          </a:extLst>
        </p:cNvPr>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2111B97A-2FB0-4625-8C2E-CDCB1AF68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1" name="Group 2070">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2072" name="Straight Connector 2071">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73" name="Rectangle 2072">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5" name="Rectangle 2064">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E96C2-861F-3877-AD19-6E02DD361A9E}"/>
              </a:ext>
            </a:extLst>
          </p:cNvPr>
          <p:cNvSpPr>
            <a:spLocks noGrp="1"/>
          </p:cNvSpPr>
          <p:nvPr>
            <p:ph type="title"/>
          </p:nvPr>
        </p:nvSpPr>
        <p:spPr>
          <a:xfrm>
            <a:off x="1187859" y="403621"/>
            <a:ext cx="10071536" cy="929750"/>
          </a:xfrm>
        </p:spPr>
        <p:txBody>
          <a:bodyPr vert="horz" lIns="91440" tIns="45720" rIns="91440" bIns="45720" rtlCol="0" anchor="b">
            <a:normAutofit/>
          </a:bodyPr>
          <a:lstStyle/>
          <a:p>
            <a:pPr algn="ctr"/>
            <a:r>
              <a:rPr lang="en-US" sz="5200"/>
              <a:t>Resource Partners</a:t>
            </a:r>
          </a:p>
        </p:txBody>
      </p:sp>
      <p:pic>
        <p:nvPicPr>
          <p:cNvPr id="5" name="Picture 4">
            <a:extLst>
              <a:ext uri="{FF2B5EF4-FFF2-40B4-BE49-F238E27FC236}">
                <a16:creationId xmlns:a16="http://schemas.microsoft.com/office/drawing/2014/main" id="{3F099FBB-BA02-4443-556F-B644A36C4CA8}"/>
              </a:ext>
            </a:extLst>
          </p:cNvPr>
          <p:cNvPicPr>
            <a:picLocks noChangeAspect="1"/>
          </p:cNvPicPr>
          <p:nvPr/>
        </p:nvPicPr>
        <p:blipFill>
          <a:blip r:embed="rId3"/>
          <a:stretch>
            <a:fillRect/>
          </a:stretch>
        </p:blipFill>
        <p:spPr>
          <a:xfrm>
            <a:off x="927554" y="1936946"/>
            <a:ext cx="3858714" cy="2527457"/>
          </a:xfrm>
          <a:prstGeom prst="rect">
            <a:avLst/>
          </a:prstGeom>
        </p:spPr>
      </p:pic>
      <p:pic>
        <p:nvPicPr>
          <p:cNvPr id="6" name="Picture 5">
            <a:extLst>
              <a:ext uri="{FF2B5EF4-FFF2-40B4-BE49-F238E27FC236}">
                <a16:creationId xmlns:a16="http://schemas.microsoft.com/office/drawing/2014/main" id="{BFDEFEEA-EC78-B3E3-51EB-40BE9B3A53A3}"/>
              </a:ext>
            </a:extLst>
          </p:cNvPr>
          <p:cNvPicPr>
            <a:picLocks noChangeAspect="1"/>
          </p:cNvPicPr>
          <p:nvPr/>
        </p:nvPicPr>
        <p:blipFill>
          <a:blip r:embed="rId4"/>
          <a:stretch>
            <a:fillRect/>
          </a:stretch>
        </p:blipFill>
        <p:spPr>
          <a:xfrm>
            <a:off x="7966605" y="2389824"/>
            <a:ext cx="3292790" cy="1621699"/>
          </a:xfrm>
          <a:prstGeom prst="rect">
            <a:avLst/>
          </a:prstGeom>
        </p:spPr>
      </p:pic>
      <p:pic>
        <p:nvPicPr>
          <p:cNvPr id="7" name="Picture 6">
            <a:extLst>
              <a:ext uri="{FF2B5EF4-FFF2-40B4-BE49-F238E27FC236}">
                <a16:creationId xmlns:a16="http://schemas.microsoft.com/office/drawing/2014/main" id="{CC0DE50B-59CA-B0B5-2F0C-12848326668B}"/>
              </a:ext>
            </a:extLst>
          </p:cNvPr>
          <p:cNvPicPr>
            <a:picLocks noChangeAspect="1"/>
          </p:cNvPicPr>
          <p:nvPr/>
        </p:nvPicPr>
        <p:blipFill>
          <a:blip r:embed="rId5"/>
          <a:srcRect/>
          <a:stretch/>
        </p:blipFill>
        <p:spPr>
          <a:xfrm>
            <a:off x="10480561" y="5993027"/>
            <a:ext cx="1358226" cy="548331"/>
          </a:xfrm>
          <a:prstGeom prst="rect">
            <a:avLst/>
          </a:prstGeom>
        </p:spPr>
      </p:pic>
      <p:pic>
        <p:nvPicPr>
          <p:cNvPr id="3" name="Picture 2">
            <a:extLst>
              <a:ext uri="{FF2B5EF4-FFF2-40B4-BE49-F238E27FC236}">
                <a16:creationId xmlns:a16="http://schemas.microsoft.com/office/drawing/2014/main" id="{5424D965-30D7-D7AD-4558-E3CDB8A1CA2F}"/>
              </a:ext>
            </a:extLst>
          </p:cNvPr>
          <p:cNvPicPr>
            <a:picLocks noChangeAspect="1"/>
          </p:cNvPicPr>
          <p:nvPr/>
        </p:nvPicPr>
        <p:blipFill>
          <a:blip r:embed="rId6"/>
          <a:stretch>
            <a:fillRect/>
          </a:stretch>
        </p:blipFill>
        <p:spPr>
          <a:xfrm>
            <a:off x="4752706" y="2025958"/>
            <a:ext cx="2680283" cy="2689591"/>
          </a:xfrm>
          <a:prstGeom prst="rect">
            <a:avLst/>
          </a:prstGeom>
        </p:spPr>
      </p:pic>
    </p:spTree>
    <p:extLst>
      <p:ext uri="{BB962C8B-B14F-4D97-AF65-F5344CB8AC3E}">
        <p14:creationId xmlns:p14="http://schemas.microsoft.com/office/powerpoint/2010/main" val="2488527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33B4E9-6885-D8DE-3E14-06EBB030A606}"/>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9E3AA6-9265-A859-6DD2-E9B092E62B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95EAC-D04D-8CD8-7D19-E539D0E3C4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6EA5F04-9347-B5FB-FC10-A984BC645D59}"/>
              </a:ext>
            </a:extLst>
          </p:cNvPr>
          <p:cNvPicPr>
            <a:picLocks noChangeAspect="1"/>
          </p:cNvPicPr>
          <p:nvPr/>
        </p:nvPicPr>
        <p:blipFill>
          <a:blip r:embed="rId3"/>
          <a:srcRect/>
          <a:stretch/>
        </p:blipFill>
        <p:spPr>
          <a:xfrm>
            <a:off x="10480561" y="5993027"/>
            <a:ext cx="1358226" cy="548331"/>
          </a:xfrm>
          <a:prstGeom prst="rect">
            <a:avLst/>
          </a:prstGeom>
        </p:spPr>
      </p:pic>
      <p:sp>
        <p:nvSpPr>
          <p:cNvPr id="4" name="Title 3">
            <a:extLst>
              <a:ext uri="{FF2B5EF4-FFF2-40B4-BE49-F238E27FC236}">
                <a16:creationId xmlns:a16="http://schemas.microsoft.com/office/drawing/2014/main" id="{D52789A1-32BD-D6E6-28B9-1114A4915177}"/>
              </a:ext>
            </a:extLst>
          </p:cNvPr>
          <p:cNvSpPr>
            <a:spLocks noGrp="1"/>
          </p:cNvSpPr>
          <p:nvPr>
            <p:ph type="title"/>
          </p:nvPr>
        </p:nvSpPr>
        <p:spPr>
          <a:xfrm>
            <a:off x="710906" y="-148198"/>
            <a:ext cx="5958840" cy="1325563"/>
          </a:xfrm>
        </p:spPr>
        <p:txBody>
          <a:bodyPr>
            <a:normAutofit/>
          </a:bodyPr>
          <a:lstStyle/>
          <a:p>
            <a:r>
              <a:rPr lang="en-US" sz="3200" b="1">
                <a:latin typeface="Avenir Next LT Pro" panose="020B0504020202020204" pitchFamily="34" charset="77"/>
              </a:rPr>
              <a:t>Office of Supplier Diversity</a:t>
            </a:r>
            <a:endParaRPr lang="en-US" sz="3200"/>
          </a:p>
        </p:txBody>
      </p:sp>
      <p:pic>
        <p:nvPicPr>
          <p:cNvPr id="6" name="Picture 5" descr="A person smiling with arms crossed&#10;&#10;Description automatically generated">
            <a:extLst>
              <a:ext uri="{FF2B5EF4-FFF2-40B4-BE49-F238E27FC236}">
                <a16:creationId xmlns:a16="http://schemas.microsoft.com/office/drawing/2014/main" id="{7AC0DECE-A6C8-C478-5CE4-78F1641DFDBE}"/>
              </a:ext>
            </a:extLst>
          </p:cNvPr>
          <p:cNvPicPr>
            <a:picLocks noChangeAspect="1"/>
          </p:cNvPicPr>
          <p:nvPr/>
        </p:nvPicPr>
        <p:blipFill>
          <a:blip r:embed="rId4"/>
          <a:srcRect l="2257" r="2" b="2"/>
          <a:stretch/>
        </p:blipFill>
        <p:spPr>
          <a:xfrm>
            <a:off x="7486635" y="1106993"/>
            <a:ext cx="4254861" cy="4124587"/>
          </a:xfrm>
          <a:prstGeom prst="rect">
            <a:avLst/>
          </a:prstGeom>
        </p:spPr>
      </p:pic>
      <p:sp>
        <p:nvSpPr>
          <p:cNvPr id="10" name="TextBox 9">
            <a:extLst>
              <a:ext uri="{FF2B5EF4-FFF2-40B4-BE49-F238E27FC236}">
                <a16:creationId xmlns:a16="http://schemas.microsoft.com/office/drawing/2014/main" id="{9A3D8E66-7664-3813-5C12-8943A8BAE1FC}"/>
              </a:ext>
            </a:extLst>
          </p:cNvPr>
          <p:cNvSpPr txBox="1"/>
          <p:nvPr/>
        </p:nvSpPr>
        <p:spPr>
          <a:xfrm>
            <a:off x="495454" y="1177365"/>
            <a:ext cx="6096000" cy="3954929"/>
          </a:xfrm>
          <a:prstGeom prst="rect">
            <a:avLst/>
          </a:prstGeom>
          <a:noFill/>
        </p:spPr>
        <p:txBody>
          <a:bodyPr wrap="square">
            <a:spAutoFit/>
          </a:bodyPr>
          <a:lstStyle/>
          <a:p>
            <a:pPr marL="685800" lvl="1" indent="-457200">
              <a:spcBef>
                <a:spcPts val="1000"/>
              </a:spcBef>
              <a:buFont typeface="Arial" panose="020B0604020202020204" pitchFamily="34" charset="0"/>
              <a:buChar char="•"/>
            </a:pPr>
            <a:r>
              <a:rPr lang="en-US" sz="2400">
                <a:latin typeface="Avenir Next LT Pro" panose="020B0504020202020204" pitchFamily="34" charset="77"/>
                <a:ea typeface="+mj-ea"/>
                <a:cs typeface="+mj-cs"/>
              </a:rPr>
              <a:t>W/M/V/SDV/IWDBE Certification</a:t>
            </a:r>
          </a:p>
          <a:p>
            <a:pPr marL="685800" lvl="1" indent="-457200">
              <a:spcBef>
                <a:spcPts val="1000"/>
              </a:spcBef>
              <a:buFont typeface="Arial" panose="020B0604020202020204" pitchFamily="34" charset="0"/>
              <a:buChar char="•"/>
            </a:pPr>
            <a:r>
              <a:rPr lang="en-US" sz="2400">
                <a:latin typeface="Avenir Next LT Pro" panose="020B0504020202020204" pitchFamily="34" charset="77"/>
                <a:ea typeface="+mj-ea"/>
                <a:cs typeface="+mj-cs"/>
              </a:rPr>
              <a:t>On the application, you self-identify that you are in a certain W/M/V/IBE category. (women/minority/etc.)</a:t>
            </a:r>
          </a:p>
          <a:p>
            <a:pPr marL="685800" lvl="1" indent="-457200">
              <a:spcBef>
                <a:spcPts val="1000"/>
              </a:spcBef>
              <a:buFont typeface="Arial" panose="020B0604020202020204" pitchFamily="34" charset="0"/>
              <a:buChar char="•"/>
            </a:pPr>
            <a:r>
              <a:rPr lang="en-US" sz="2400">
                <a:latin typeface="Avenir Next LT Pro" panose="020B0504020202020204" pitchFamily="34" charset="77"/>
                <a:ea typeface="+mj-ea"/>
                <a:cs typeface="+mj-cs"/>
              </a:rPr>
              <a:t>Assistance with state procurement opportunities </a:t>
            </a:r>
          </a:p>
          <a:p>
            <a:pPr marL="0" indent="0" algn="ctr">
              <a:buNone/>
            </a:pPr>
            <a:endParaRPr lang="en-US" sz="1000" b="1"/>
          </a:p>
          <a:p>
            <a:pPr marL="0" indent="0" algn="ctr">
              <a:buNone/>
            </a:pPr>
            <a:r>
              <a:rPr lang="en-US" sz="2400" b="1"/>
              <a:t>OSD Director</a:t>
            </a:r>
            <a:r>
              <a:rPr lang="en-US" sz="2400"/>
              <a:t> – Shavonne H. White</a:t>
            </a:r>
          </a:p>
          <a:p>
            <a:pPr marL="0" indent="0" algn="ctr">
              <a:buNone/>
            </a:pPr>
            <a:r>
              <a:rPr lang="en-US" sz="2400"/>
              <a:t>osd@delaware.gov</a:t>
            </a:r>
          </a:p>
          <a:p>
            <a:pPr marL="228600" lvl="1">
              <a:spcBef>
                <a:spcPts val="1000"/>
              </a:spcBef>
            </a:pPr>
            <a:r>
              <a:rPr lang="en-US" sz="2400">
                <a:latin typeface="Avenir Next LT Pro" panose="020B0504020202020204" pitchFamily="34" charset="77"/>
                <a:ea typeface="+mj-ea"/>
                <a:cs typeface="+mj-cs"/>
              </a:rPr>
              <a:t>		De.gov/osd</a:t>
            </a:r>
          </a:p>
        </p:txBody>
      </p:sp>
    </p:spTree>
    <p:extLst>
      <p:ext uri="{BB962C8B-B14F-4D97-AF65-F5344CB8AC3E}">
        <p14:creationId xmlns:p14="http://schemas.microsoft.com/office/powerpoint/2010/main" val="646366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5C5461-623F-862E-2E0B-5871A1A398C8}"/>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73AFC0-ED30-240D-D019-30F8FB15AFC8}"/>
              </a:ext>
            </a:extLst>
          </p:cNvPr>
          <p:cNvSpPr txBox="1"/>
          <p:nvPr/>
        </p:nvSpPr>
        <p:spPr>
          <a:xfrm>
            <a:off x="702676" y="5166753"/>
            <a:ext cx="10909640" cy="1151494"/>
          </a:xfrm>
          <a:prstGeom prst="rect">
            <a:avLst/>
          </a:prstGeom>
        </p:spPr>
        <p:txBody>
          <a:bodyPr vert="horz" lIns="91440" tIns="45720" rIns="91440" bIns="45720" rtlCol="0" anchor="ctr">
            <a:normAutofit lnSpcReduction="10000"/>
          </a:bodyPr>
          <a:lstStyle/>
          <a:p>
            <a:pPr marL="0" marR="0" lvl="0" indent="0" algn="ctr" fontAlgn="auto">
              <a:lnSpc>
                <a:spcPct val="90000"/>
              </a:lnSpc>
              <a:spcBef>
                <a:spcPct val="0"/>
              </a:spcBef>
              <a:spcAft>
                <a:spcPts val="600"/>
              </a:spcAft>
              <a:buClrTx/>
              <a:buSzTx/>
              <a:tabLst/>
              <a:defRPr/>
            </a:pPr>
            <a:r>
              <a:rPr kumimoji="0" lang="en-US" sz="3600" b="0" i="0" u="none" strike="noStrike" cap="none" spc="0" normalizeH="0" baseline="0" noProof="0">
                <a:ln>
                  <a:noFill/>
                </a:ln>
                <a:effectLst/>
                <a:uLnTx/>
                <a:uFillTx/>
                <a:latin typeface="+mj-lt"/>
                <a:ea typeface="+mj-ea"/>
                <a:cs typeface="+mj-cs"/>
              </a:rPr>
              <a:t>Where can I learn more?</a:t>
            </a:r>
          </a:p>
          <a:p>
            <a:pPr marL="0" marR="0" lvl="0" indent="0" algn="ctr" fontAlgn="auto">
              <a:lnSpc>
                <a:spcPct val="90000"/>
              </a:lnSpc>
              <a:spcBef>
                <a:spcPct val="0"/>
              </a:spcBef>
              <a:spcAft>
                <a:spcPts val="600"/>
              </a:spcAft>
              <a:buClrTx/>
              <a:buSzTx/>
              <a:tabLst/>
              <a:defRPr/>
            </a:pPr>
            <a:r>
              <a:rPr kumimoji="0" lang="en-US" sz="3600" b="0" i="0" u="none" strike="noStrike" cap="none" spc="0" normalizeH="0" baseline="0" noProof="0">
                <a:ln>
                  <a:noFill/>
                </a:ln>
                <a:effectLst/>
                <a:uLnTx/>
                <a:uFillTx/>
                <a:latin typeface="+mj-lt"/>
                <a:ea typeface="+mj-ea"/>
                <a:cs typeface="+mj-cs"/>
              </a:rPr>
              <a:t>  </a:t>
            </a:r>
            <a:r>
              <a:rPr kumimoji="0" lang="en-US" sz="3600" b="0" i="0" u="none" strike="noStrike" cap="none" spc="0" normalizeH="0" baseline="0" noProof="0">
                <a:ln>
                  <a:noFill/>
                </a:ln>
                <a:effectLst/>
                <a:uLnTx/>
                <a:uFillTx/>
                <a:latin typeface="+mj-lt"/>
                <a:ea typeface="+mj-ea"/>
                <a:cs typeface="+mj-cs"/>
                <a:hlinkClick r:id="rId3"/>
              </a:rPr>
              <a:t>https://business.delaware.gov/opportunity-zones/</a:t>
            </a:r>
            <a:r>
              <a:rPr kumimoji="0" lang="en-US" sz="3600" b="0" i="0" u="none" strike="noStrike" cap="none" spc="0" normalizeH="0" baseline="0" noProof="0">
                <a:ln>
                  <a:noFill/>
                </a:ln>
                <a:effectLst/>
                <a:uLnTx/>
                <a:uFillTx/>
                <a:latin typeface="+mj-lt"/>
                <a:ea typeface="+mj-ea"/>
                <a:cs typeface="+mj-cs"/>
              </a:rPr>
              <a:t> </a:t>
            </a:r>
          </a:p>
        </p:txBody>
      </p:sp>
      <p:sp>
        <p:nvSpPr>
          <p:cNvPr id="2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5C5D1D-A66E-3FE9-6B40-BA06CA0DAC99}"/>
              </a:ext>
            </a:extLst>
          </p:cNvPr>
          <p:cNvPicPr>
            <a:picLocks noChangeAspect="1"/>
          </p:cNvPicPr>
          <p:nvPr/>
        </p:nvPicPr>
        <p:blipFill rotWithShape="1">
          <a:blip r:embed="rId4"/>
          <a:srcRect l="37969" t="25500" r="38219" b="21000"/>
          <a:stretch/>
        </p:blipFill>
        <p:spPr>
          <a:xfrm>
            <a:off x="236531" y="301728"/>
            <a:ext cx="3862211" cy="4881083"/>
          </a:xfrm>
          <a:prstGeom prst="rect">
            <a:avLst/>
          </a:prstGeom>
        </p:spPr>
      </p:pic>
      <p:pic>
        <p:nvPicPr>
          <p:cNvPr id="3" name="Picture 2">
            <a:extLst>
              <a:ext uri="{FF2B5EF4-FFF2-40B4-BE49-F238E27FC236}">
                <a16:creationId xmlns:a16="http://schemas.microsoft.com/office/drawing/2014/main" id="{539D144F-789C-A797-8CA2-B82DE38C0325}"/>
              </a:ext>
            </a:extLst>
          </p:cNvPr>
          <p:cNvPicPr>
            <a:picLocks noChangeAspect="1"/>
          </p:cNvPicPr>
          <p:nvPr/>
        </p:nvPicPr>
        <p:blipFill>
          <a:blip r:embed="rId5"/>
          <a:stretch>
            <a:fillRect/>
          </a:stretch>
        </p:blipFill>
        <p:spPr>
          <a:xfrm>
            <a:off x="4186138" y="1490408"/>
            <a:ext cx="7652649" cy="3692403"/>
          </a:xfrm>
          <a:prstGeom prst="rect">
            <a:avLst/>
          </a:prstGeom>
        </p:spPr>
      </p:pic>
      <p:pic>
        <p:nvPicPr>
          <p:cNvPr id="7" name="Picture 6">
            <a:extLst>
              <a:ext uri="{FF2B5EF4-FFF2-40B4-BE49-F238E27FC236}">
                <a16:creationId xmlns:a16="http://schemas.microsoft.com/office/drawing/2014/main" id="{19DDFF8F-E662-7598-1014-D27696F7AF3F}"/>
              </a:ext>
            </a:extLst>
          </p:cNvPr>
          <p:cNvPicPr>
            <a:picLocks noChangeAspect="1"/>
          </p:cNvPicPr>
          <p:nvPr/>
        </p:nvPicPr>
        <p:blipFill>
          <a:blip r:embed="rId6"/>
          <a:srcRect/>
          <a:stretch/>
        </p:blipFill>
        <p:spPr>
          <a:xfrm>
            <a:off x="10480561" y="5993027"/>
            <a:ext cx="1358226" cy="548331"/>
          </a:xfrm>
          <a:prstGeom prst="rect">
            <a:avLst/>
          </a:prstGeom>
        </p:spPr>
      </p:pic>
      <p:pic>
        <p:nvPicPr>
          <p:cNvPr id="6" name="Picture 5">
            <a:extLst>
              <a:ext uri="{FF2B5EF4-FFF2-40B4-BE49-F238E27FC236}">
                <a16:creationId xmlns:a16="http://schemas.microsoft.com/office/drawing/2014/main" id="{E38922F1-BEAE-ED90-4286-88AE85B4568E}"/>
              </a:ext>
            </a:extLst>
          </p:cNvPr>
          <p:cNvPicPr>
            <a:picLocks noChangeAspect="1"/>
          </p:cNvPicPr>
          <p:nvPr/>
        </p:nvPicPr>
        <p:blipFill>
          <a:blip r:embed="rId7"/>
          <a:stretch>
            <a:fillRect/>
          </a:stretch>
        </p:blipFill>
        <p:spPr>
          <a:xfrm>
            <a:off x="4098742" y="-137864"/>
            <a:ext cx="7751185" cy="1813053"/>
          </a:xfrm>
          <a:prstGeom prst="rect">
            <a:avLst/>
          </a:prstGeom>
        </p:spPr>
      </p:pic>
    </p:spTree>
    <p:extLst>
      <p:ext uri="{BB962C8B-B14F-4D97-AF65-F5344CB8AC3E}">
        <p14:creationId xmlns:p14="http://schemas.microsoft.com/office/powerpoint/2010/main" val="2887760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CFFC9-2980-9373-65EC-1E4D29A955F2}"/>
              </a:ext>
            </a:extLst>
          </p:cNvPr>
          <p:cNvPicPr>
            <a:picLocks noChangeAspect="1"/>
          </p:cNvPicPr>
          <p:nvPr/>
        </p:nvPicPr>
        <p:blipFill>
          <a:blip r:embed="rId3"/>
          <a:stretch>
            <a:fillRect/>
          </a:stretch>
        </p:blipFill>
        <p:spPr>
          <a:xfrm>
            <a:off x="3456972" y="114821"/>
            <a:ext cx="5111043" cy="6638795"/>
          </a:xfrm>
          <a:prstGeom prst="rect">
            <a:avLst/>
          </a:prstGeom>
        </p:spPr>
      </p:pic>
    </p:spTree>
    <p:extLst>
      <p:ext uri="{BB962C8B-B14F-4D97-AF65-F5344CB8AC3E}">
        <p14:creationId xmlns:p14="http://schemas.microsoft.com/office/powerpoint/2010/main" val="2818132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7A86EC-A6F4-3D5C-AF17-404B2B631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902CE-B99D-2037-D111-95A2C5AAC1E6}"/>
              </a:ext>
            </a:extLst>
          </p:cNvPr>
          <p:cNvSpPr>
            <a:spLocks noGrp="1"/>
          </p:cNvSpPr>
          <p:nvPr>
            <p:ph type="title"/>
          </p:nvPr>
        </p:nvSpPr>
        <p:spPr>
          <a:xfrm>
            <a:off x="762000" y="1141712"/>
            <a:ext cx="3937592" cy="1129537"/>
          </a:xfrm>
        </p:spPr>
        <p:txBody>
          <a:bodyPr vert="horz" lIns="91440" tIns="45720" rIns="91440" bIns="45720" rtlCol="0" anchor="t">
            <a:normAutofit/>
          </a:bodyPr>
          <a:lstStyle/>
          <a:p>
            <a:r>
              <a:rPr lang="en-US" sz="4000" kern="1200">
                <a:solidFill>
                  <a:schemeClr val="tx1"/>
                </a:solidFill>
                <a:latin typeface="+mj-lt"/>
                <a:ea typeface="+mj-ea"/>
                <a:cs typeface="+mj-cs"/>
              </a:rPr>
              <a:t>Business Managers</a:t>
            </a:r>
          </a:p>
        </p:txBody>
      </p:sp>
      <p:cxnSp>
        <p:nvCxnSpPr>
          <p:cNvPr id="9" name="Straight Connector 8">
            <a:extLst>
              <a:ext uri="{FF2B5EF4-FFF2-40B4-BE49-F238E27FC236}">
                <a16:creationId xmlns:a16="http://schemas.microsoft.com/office/drawing/2014/main" id="{D68A9B8E-42CC-CA6D-721E-9544A91FF0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EBE93D-F723-C62A-2DED-BD59F2F20B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88950F2-0432-1A9E-7CA8-9A1F98E322EE}"/>
              </a:ext>
            </a:extLst>
          </p:cNvPr>
          <p:cNvPicPr>
            <a:picLocks noChangeAspect="1"/>
          </p:cNvPicPr>
          <p:nvPr/>
        </p:nvPicPr>
        <p:blipFill>
          <a:blip r:embed="rId3"/>
          <a:srcRect/>
          <a:stretch/>
        </p:blipFill>
        <p:spPr>
          <a:xfrm>
            <a:off x="10480561" y="5993027"/>
            <a:ext cx="1358226" cy="548331"/>
          </a:xfrm>
          <a:prstGeom prst="rect">
            <a:avLst/>
          </a:prstGeom>
        </p:spPr>
      </p:pic>
      <p:sp>
        <p:nvSpPr>
          <p:cNvPr id="5" name="Content Placeholder 2">
            <a:extLst>
              <a:ext uri="{FF2B5EF4-FFF2-40B4-BE49-F238E27FC236}">
                <a16:creationId xmlns:a16="http://schemas.microsoft.com/office/drawing/2014/main" id="{B5828080-49A8-AB23-7550-60B5A0439FD1}"/>
              </a:ext>
            </a:extLst>
          </p:cNvPr>
          <p:cNvSpPr txBox="1">
            <a:spLocks/>
          </p:cNvSpPr>
          <p:nvPr/>
        </p:nvSpPr>
        <p:spPr>
          <a:xfrm>
            <a:off x="865140" y="1844705"/>
            <a:ext cx="9884376" cy="345066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Joe Zilcosky: </a:t>
            </a:r>
            <a:r>
              <a:rPr lang="en-US" dirty="0">
                <a:hlinkClick r:id="rId4"/>
              </a:rPr>
              <a:t>Joe.Zilcosky@delaware.gov</a:t>
            </a:r>
            <a:r>
              <a:rPr lang="en-US" dirty="0"/>
              <a:t> </a:t>
            </a:r>
          </a:p>
          <a:p>
            <a:pPr marL="914400" lvl="1" indent="-457200">
              <a:buFont typeface="+mj-lt"/>
              <a:buAutoNum type="arabicPeriod"/>
            </a:pPr>
            <a:r>
              <a:rPr lang="en-US" dirty="0"/>
              <a:t>Industries: STEM, Fintech, Life Science, Bio Science, Film &amp; Production </a:t>
            </a:r>
          </a:p>
          <a:p>
            <a:pPr marL="914400" lvl="1" indent="-457200">
              <a:buFont typeface="+mj-lt"/>
              <a:buAutoNum type="arabicPeriod"/>
            </a:pPr>
            <a:r>
              <a:rPr lang="en-US" dirty="0"/>
              <a:t>Location: New Castle County</a:t>
            </a:r>
          </a:p>
          <a:p>
            <a:r>
              <a:rPr lang="en-US" dirty="0"/>
              <a:t>Anastasia Jackson: </a:t>
            </a:r>
            <a:r>
              <a:rPr lang="en-US" dirty="0">
                <a:hlinkClick r:id="rId5"/>
              </a:rPr>
              <a:t>Anastasia.Jackson@delaware.gov</a:t>
            </a:r>
            <a:r>
              <a:rPr lang="en-US" dirty="0"/>
              <a:t> </a:t>
            </a:r>
          </a:p>
          <a:p>
            <a:pPr marL="914400" lvl="1" indent="-457200">
              <a:buFont typeface="+mj-lt"/>
              <a:buAutoNum type="arabicPeriod"/>
            </a:pPr>
            <a:r>
              <a:rPr lang="en-US" dirty="0"/>
              <a:t>Industries: Service-based, Hospitality, Retail, and Restaurant</a:t>
            </a:r>
          </a:p>
          <a:p>
            <a:pPr marL="914400" lvl="1" indent="-457200">
              <a:buFont typeface="+mj-lt"/>
              <a:buAutoNum type="arabicPeriod"/>
            </a:pPr>
            <a:r>
              <a:rPr lang="en-US" dirty="0"/>
              <a:t>Location: Kent County</a:t>
            </a:r>
          </a:p>
          <a:p>
            <a:r>
              <a:rPr lang="en-US" dirty="0"/>
              <a:t>Gemini Cornish: </a:t>
            </a:r>
            <a:r>
              <a:rPr lang="en-US" dirty="0">
                <a:hlinkClick r:id="rId6"/>
              </a:rPr>
              <a:t>Gemini.Cornish@delaware.gov</a:t>
            </a:r>
            <a:r>
              <a:rPr lang="en-US" dirty="0"/>
              <a:t> </a:t>
            </a:r>
          </a:p>
          <a:p>
            <a:pPr marL="914400" lvl="1" indent="-457200">
              <a:buFont typeface="+mj-lt"/>
              <a:buAutoNum type="arabicPeriod"/>
            </a:pPr>
            <a:r>
              <a:rPr lang="en-US" dirty="0"/>
              <a:t>Industries: Professional Services, Agriculture, Aquaculture, and Consulting</a:t>
            </a:r>
          </a:p>
          <a:p>
            <a:pPr marL="914400" lvl="1" indent="-457200">
              <a:buFont typeface="+mj-lt"/>
              <a:buAutoNum type="arabicPeriod"/>
            </a:pPr>
            <a:r>
              <a:rPr lang="en-US" dirty="0"/>
              <a:t>Location: Sussex County</a:t>
            </a:r>
          </a:p>
        </p:txBody>
      </p:sp>
    </p:spTree>
    <p:extLst>
      <p:ext uri="{BB962C8B-B14F-4D97-AF65-F5344CB8AC3E}">
        <p14:creationId xmlns:p14="http://schemas.microsoft.com/office/powerpoint/2010/main" val="2128012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5465A-658B-500D-5E22-6276D62BF1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04135C-D7BC-CB62-0D4F-2F4FA8E8A98F}"/>
              </a:ext>
            </a:extLst>
          </p:cNvPr>
          <p:cNvPicPr>
            <a:picLocks noGrp="1" noChangeAspect="1"/>
          </p:cNvPicPr>
          <p:nvPr>
            <p:ph idx="1"/>
          </p:nvPr>
        </p:nvPicPr>
        <p:blipFill>
          <a:blip r:embed="rId3"/>
          <a:stretch>
            <a:fillRect/>
          </a:stretch>
        </p:blipFill>
        <p:spPr>
          <a:xfrm>
            <a:off x="-109394" y="-189085"/>
            <a:ext cx="7061887" cy="7236170"/>
          </a:xfrm>
          <a:prstGeom prst="rect">
            <a:avLst/>
          </a:prstGeom>
        </p:spPr>
      </p:pic>
      <p:sp>
        <p:nvSpPr>
          <p:cNvPr id="6" name="Title 1">
            <a:extLst>
              <a:ext uri="{FF2B5EF4-FFF2-40B4-BE49-F238E27FC236}">
                <a16:creationId xmlns:a16="http://schemas.microsoft.com/office/drawing/2014/main" id="{4823B999-5003-DFE0-63E2-F3A0356C780A}"/>
              </a:ext>
            </a:extLst>
          </p:cNvPr>
          <p:cNvSpPr>
            <a:spLocks noGrp="1"/>
          </p:cNvSpPr>
          <p:nvPr>
            <p:ph type="title"/>
          </p:nvPr>
        </p:nvSpPr>
        <p:spPr>
          <a:xfrm>
            <a:off x="792347" y="1979502"/>
            <a:ext cx="4286693" cy="1325563"/>
          </a:xfrm>
        </p:spPr>
        <p:txBody>
          <a:bodyPr>
            <a:noAutofit/>
          </a:bodyPr>
          <a:lstStyle/>
          <a:p>
            <a:pPr algn="ctr">
              <a:lnSpc>
                <a:spcPct val="100000"/>
              </a:lnSpc>
            </a:pPr>
            <a:r>
              <a:rPr lang="en-US" sz="5400">
                <a:solidFill>
                  <a:schemeClr val="bg1"/>
                </a:solidFill>
              </a:rPr>
              <a:t>Type any questions into the Q&amp;A</a:t>
            </a:r>
          </a:p>
        </p:txBody>
      </p:sp>
      <p:sp>
        <p:nvSpPr>
          <p:cNvPr id="9" name="TextBox 8">
            <a:extLst>
              <a:ext uri="{FF2B5EF4-FFF2-40B4-BE49-F238E27FC236}">
                <a16:creationId xmlns:a16="http://schemas.microsoft.com/office/drawing/2014/main" id="{70526C0C-1577-1F82-F233-83A9A5B37B85}"/>
              </a:ext>
            </a:extLst>
          </p:cNvPr>
          <p:cNvSpPr txBox="1"/>
          <p:nvPr/>
        </p:nvSpPr>
        <p:spPr>
          <a:xfrm>
            <a:off x="7678893" y="934123"/>
            <a:ext cx="3598707" cy="3416320"/>
          </a:xfrm>
          <a:prstGeom prst="rect">
            <a:avLst/>
          </a:prstGeom>
          <a:noFill/>
        </p:spPr>
        <p:txBody>
          <a:bodyPr wrap="square" rtlCol="0">
            <a:spAutoFit/>
          </a:bodyPr>
          <a:lstStyle/>
          <a:p>
            <a:r>
              <a:rPr lang="en-US" sz="3600"/>
              <a:t>The recording and the slides for this presentation will be posted at de.gov/edge by noon tomorrow. </a:t>
            </a:r>
          </a:p>
        </p:txBody>
      </p:sp>
      <p:pic>
        <p:nvPicPr>
          <p:cNvPr id="11" name="Picture 10">
            <a:extLst>
              <a:ext uri="{FF2B5EF4-FFF2-40B4-BE49-F238E27FC236}">
                <a16:creationId xmlns:a16="http://schemas.microsoft.com/office/drawing/2014/main" id="{3D894090-9724-1B73-A660-3FFDA16D2AA8}"/>
              </a:ext>
            </a:extLst>
          </p:cNvPr>
          <p:cNvPicPr>
            <a:picLocks noChangeAspect="1"/>
          </p:cNvPicPr>
          <p:nvPr/>
        </p:nvPicPr>
        <p:blipFill>
          <a:blip r:embed="rId4"/>
          <a:srcRect/>
          <a:stretch/>
        </p:blipFill>
        <p:spPr>
          <a:xfrm>
            <a:off x="10480561" y="5993027"/>
            <a:ext cx="1358226" cy="548331"/>
          </a:xfrm>
          <a:prstGeom prst="rect">
            <a:avLst/>
          </a:prstGeom>
        </p:spPr>
      </p:pic>
      <p:pic>
        <p:nvPicPr>
          <p:cNvPr id="2" name="Picture 1">
            <a:extLst>
              <a:ext uri="{FF2B5EF4-FFF2-40B4-BE49-F238E27FC236}">
                <a16:creationId xmlns:a16="http://schemas.microsoft.com/office/drawing/2014/main" id="{45354C6E-E658-4FF7-8F90-D73412273D13}"/>
              </a:ext>
            </a:extLst>
          </p:cNvPr>
          <p:cNvPicPr>
            <a:picLocks noChangeAspect="1"/>
          </p:cNvPicPr>
          <p:nvPr/>
        </p:nvPicPr>
        <p:blipFill>
          <a:blip r:embed="rId5"/>
          <a:stretch>
            <a:fillRect/>
          </a:stretch>
        </p:blipFill>
        <p:spPr>
          <a:xfrm>
            <a:off x="236938" y="3889725"/>
            <a:ext cx="2036240" cy="2103302"/>
          </a:xfrm>
          <a:prstGeom prst="rect">
            <a:avLst/>
          </a:prstGeom>
        </p:spPr>
      </p:pic>
      <p:sp>
        <p:nvSpPr>
          <p:cNvPr id="5" name="TextBox 4">
            <a:extLst>
              <a:ext uri="{FF2B5EF4-FFF2-40B4-BE49-F238E27FC236}">
                <a16:creationId xmlns:a16="http://schemas.microsoft.com/office/drawing/2014/main" id="{C1F96177-83F7-F1B2-4846-1B7C48F05E84}"/>
              </a:ext>
            </a:extLst>
          </p:cNvPr>
          <p:cNvSpPr txBox="1"/>
          <p:nvPr/>
        </p:nvSpPr>
        <p:spPr>
          <a:xfrm>
            <a:off x="2273178" y="5298123"/>
            <a:ext cx="6286500" cy="923330"/>
          </a:xfrm>
          <a:prstGeom prst="rect">
            <a:avLst/>
          </a:prstGeom>
          <a:noFill/>
        </p:spPr>
        <p:txBody>
          <a:bodyPr wrap="square">
            <a:spAutoFit/>
          </a:bodyPr>
          <a:lstStyle/>
          <a:p>
            <a:r>
              <a:rPr lang="en-US">
                <a:solidFill>
                  <a:schemeClr val="bg1"/>
                </a:solidFill>
              </a:rPr>
              <a:t>Join at menti.com | use code 8224 6194</a:t>
            </a:r>
          </a:p>
          <a:p>
            <a:endParaRPr lang="en-US">
              <a:solidFill>
                <a:schemeClr val="bg1"/>
              </a:solidFill>
            </a:endParaRPr>
          </a:p>
          <a:p>
            <a:r>
              <a:rPr lang="en-US">
                <a:solidFill>
                  <a:schemeClr val="bg1"/>
                </a:solidFill>
              </a:rPr>
              <a:t>Please join the Menti by scanning the QR code </a:t>
            </a:r>
          </a:p>
        </p:txBody>
      </p:sp>
    </p:spTree>
    <p:extLst>
      <p:ext uri="{BB962C8B-B14F-4D97-AF65-F5344CB8AC3E}">
        <p14:creationId xmlns:p14="http://schemas.microsoft.com/office/powerpoint/2010/main" val="3544958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CAB03-4C18-4BD9-FDE4-EEF0E2CE83B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CDFB27F-69AA-E445-1436-B83105695A78}"/>
              </a:ext>
            </a:extLst>
          </p:cNvPr>
          <p:cNvPicPr>
            <a:picLocks noChangeAspect="1"/>
          </p:cNvPicPr>
          <p:nvPr/>
        </p:nvPicPr>
        <p:blipFill>
          <a:blip r:embed="rId3"/>
          <a:srcRect/>
          <a:stretch/>
        </p:blipFill>
        <p:spPr>
          <a:xfrm>
            <a:off x="489681" y="293298"/>
            <a:ext cx="1358226" cy="548331"/>
          </a:xfrm>
          <a:prstGeom prst="rect">
            <a:avLst/>
          </a:prstGeom>
        </p:spPr>
      </p:pic>
      <p:sp>
        <p:nvSpPr>
          <p:cNvPr id="5" name="TextBox 4">
            <a:extLst>
              <a:ext uri="{FF2B5EF4-FFF2-40B4-BE49-F238E27FC236}">
                <a16:creationId xmlns:a16="http://schemas.microsoft.com/office/drawing/2014/main" id="{024C5BAD-4D35-DE5F-AB8F-CF8A41691F12}"/>
              </a:ext>
            </a:extLst>
          </p:cNvPr>
          <p:cNvSpPr txBox="1"/>
          <p:nvPr/>
        </p:nvSpPr>
        <p:spPr>
          <a:xfrm>
            <a:off x="2273178" y="5298123"/>
            <a:ext cx="6286500" cy="923330"/>
          </a:xfrm>
          <a:prstGeom prst="rect">
            <a:avLst/>
          </a:prstGeom>
          <a:noFill/>
        </p:spPr>
        <p:txBody>
          <a:bodyPr wrap="square">
            <a:spAutoFit/>
          </a:bodyPr>
          <a:lstStyle/>
          <a:p>
            <a:r>
              <a:rPr lang="en-US">
                <a:solidFill>
                  <a:schemeClr val="bg1"/>
                </a:solidFill>
              </a:rPr>
              <a:t>Join at menti.com | use code 8224 6194</a:t>
            </a:r>
          </a:p>
          <a:p>
            <a:endParaRPr lang="en-US">
              <a:solidFill>
                <a:schemeClr val="bg1"/>
              </a:solidFill>
            </a:endParaRPr>
          </a:p>
          <a:p>
            <a:r>
              <a:rPr lang="en-US">
                <a:solidFill>
                  <a:schemeClr val="bg1"/>
                </a:solidFill>
              </a:rPr>
              <a:t>Please join the Menti by scanning the QR code </a:t>
            </a:r>
          </a:p>
        </p:txBody>
      </p:sp>
      <p:sp>
        <p:nvSpPr>
          <p:cNvPr id="3" name="TextBox 2">
            <a:extLst>
              <a:ext uri="{FF2B5EF4-FFF2-40B4-BE49-F238E27FC236}">
                <a16:creationId xmlns:a16="http://schemas.microsoft.com/office/drawing/2014/main" id="{8CC57CC3-359A-CD6D-E428-88B735EFFF20}"/>
              </a:ext>
            </a:extLst>
          </p:cNvPr>
          <p:cNvSpPr txBox="1"/>
          <p:nvPr/>
        </p:nvSpPr>
        <p:spPr>
          <a:xfrm>
            <a:off x="3049003" y="1210997"/>
            <a:ext cx="6093994" cy="3416320"/>
          </a:xfrm>
          <a:prstGeom prst="rect">
            <a:avLst/>
          </a:prstGeom>
          <a:noFill/>
        </p:spPr>
        <p:txBody>
          <a:bodyPr wrap="square">
            <a:spAutoFit/>
          </a:bodyPr>
          <a:lstStyle/>
          <a:p>
            <a:pPr algn="ctr"/>
            <a:r>
              <a:rPr lang="en-US" sz="5400" dirty="0"/>
              <a:t>EDGE 2.0 Informational Webinar</a:t>
            </a:r>
          </a:p>
          <a:p>
            <a:pPr algn="ctr"/>
            <a:r>
              <a:rPr lang="en-US" sz="5400" dirty="0"/>
              <a:t>Survey Results</a:t>
            </a:r>
          </a:p>
        </p:txBody>
      </p:sp>
    </p:spTree>
    <p:extLst>
      <p:ext uri="{BB962C8B-B14F-4D97-AF65-F5344CB8AC3E}">
        <p14:creationId xmlns:p14="http://schemas.microsoft.com/office/powerpoint/2010/main" val="3225851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1F25E-877B-FEBC-7591-AD9666AAAD80}"/>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E817AA-68A3-E73D-3726-6EA4FB138048}"/>
              </a:ext>
            </a:extLst>
          </p:cNvPr>
          <p:cNvPicPr>
            <a:picLocks noGrp="1" noChangeAspect="1"/>
          </p:cNvPicPr>
          <p:nvPr>
            <p:ph idx="1"/>
          </p:nvPr>
        </p:nvPicPr>
        <p:blipFill>
          <a:blip r:embed="rId2"/>
          <a:stretch>
            <a:fillRect/>
          </a:stretch>
        </p:blipFill>
        <p:spPr>
          <a:xfrm>
            <a:off x="-284206" y="-101945"/>
            <a:ext cx="6694531" cy="7061887"/>
          </a:xfrm>
          <a:prstGeom prst="rect">
            <a:avLst/>
          </a:prstGeom>
        </p:spPr>
      </p:pic>
      <p:sp>
        <p:nvSpPr>
          <p:cNvPr id="6" name="Title 1">
            <a:extLst>
              <a:ext uri="{FF2B5EF4-FFF2-40B4-BE49-F238E27FC236}">
                <a16:creationId xmlns:a16="http://schemas.microsoft.com/office/drawing/2014/main" id="{714B6B40-6458-26DB-2978-93D5B808E200}"/>
              </a:ext>
            </a:extLst>
          </p:cNvPr>
          <p:cNvSpPr>
            <a:spLocks noGrp="1"/>
          </p:cNvSpPr>
          <p:nvPr>
            <p:ph type="title"/>
          </p:nvPr>
        </p:nvSpPr>
        <p:spPr>
          <a:xfrm>
            <a:off x="582797" y="1979502"/>
            <a:ext cx="4655953" cy="1325563"/>
          </a:xfrm>
        </p:spPr>
        <p:txBody>
          <a:bodyPr>
            <a:noAutofit/>
          </a:bodyPr>
          <a:lstStyle/>
          <a:p>
            <a:pPr algn="ctr">
              <a:lnSpc>
                <a:spcPct val="100000"/>
              </a:lnSpc>
            </a:pPr>
            <a:r>
              <a:rPr lang="en-US" sz="5400">
                <a:solidFill>
                  <a:schemeClr val="bg1"/>
                </a:solidFill>
              </a:rPr>
              <a:t>Stay Connected</a:t>
            </a:r>
          </a:p>
        </p:txBody>
      </p:sp>
      <p:sp>
        <p:nvSpPr>
          <p:cNvPr id="9" name="TextBox 8">
            <a:extLst>
              <a:ext uri="{FF2B5EF4-FFF2-40B4-BE49-F238E27FC236}">
                <a16:creationId xmlns:a16="http://schemas.microsoft.com/office/drawing/2014/main" id="{15BEF048-4A7B-57EE-2724-3D40C9EF412F}"/>
              </a:ext>
            </a:extLst>
          </p:cNvPr>
          <p:cNvSpPr txBox="1"/>
          <p:nvPr/>
        </p:nvSpPr>
        <p:spPr>
          <a:xfrm>
            <a:off x="6591302" y="979699"/>
            <a:ext cx="5305425" cy="3123932"/>
          </a:xfrm>
          <a:prstGeom prst="rect">
            <a:avLst/>
          </a:prstGeom>
          <a:noFill/>
        </p:spPr>
        <p:txBody>
          <a:bodyPr wrap="square" rtlCol="0">
            <a:spAutoFit/>
          </a:bodyPr>
          <a:lstStyle/>
          <a:p>
            <a:r>
              <a:rPr lang="en-US" sz="2800"/>
              <a:t>Sign up for our e-newsletter</a:t>
            </a:r>
          </a:p>
          <a:p>
            <a:pPr lvl="1"/>
            <a:r>
              <a:rPr lang="en-US" sz="2000"/>
              <a:t>Go to </a:t>
            </a:r>
            <a:r>
              <a:rPr lang="en-US" sz="2000">
                <a:hlinkClick r:id="rId3"/>
              </a:rPr>
              <a:t>business.Delaware.gov</a:t>
            </a:r>
            <a:r>
              <a:rPr lang="en-US" sz="2000"/>
              <a:t> and sign up at the bottom of any page</a:t>
            </a:r>
          </a:p>
          <a:p>
            <a:pPr marL="1028700" lvl="1" indent="-571500">
              <a:buFont typeface="Arial" panose="020B0604020202020204" pitchFamily="34" charset="0"/>
              <a:buChar char="•"/>
            </a:pPr>
            <a:endParaRPr lang="en-US" sz="2000"/>
          </a:p>
          <a:p>
            <a:r>
              <a:rPr lang="en-US" sz="2800"/>
              <a:t>Follow us on social media: </a:t>
            </a:r>
          </a:p>
          <a:p>
            <a:pPr marL="1028700" lvl="1" indent="-571500">
              <a:buFont typeface="Arial" panose="020B0604020202020204" pitchFamily="34" charset="0"/>
              <a:buChar char="•"/>
            </a:pPr>
            <a:r>
              <a:rPr lang="en-US" sz="2000"/>
              <a:t>@delawaresmallbusiness</a:t>
            </a:r>
          </a:p>
          <a:p>
            <a:pPr marL="1028700" lvl="1" indent="-571500">
              <a:buFont typeface="Arial" panose="020B0604020202020204" pitchFamily="34" charset="0"/>
              <a:buChar char="•"/>
            </a:pPr>
            <a:endParaRPr lang="en-US" sz="1050"/>
          </a:p>
          <a:p>
            <a:pPr marL="1028700" lvl="1" indent="-571500">
              <a:buFont typeface="Arial" panose="020B0604020202020204" pitchFamily="34" charset="0"/>
              <a:buChar char="•"/>
            </a:pPr>
            <a:r>
              <a:rPr lang="en-US" sz="2000"/>
              <a:t>LinkedIn.com/company/de-</a:t>
            </a:r>
            <a:r>
              <a:rPr lang="en-US" sz="2000" err="1"/>
              <a:t>smallbusiness</a:t>
            </a:r>
            <a:endParaRPr lang="en-US" sz="2000"/>
          </a:p>
          <a:p>
            <a:pPr marL="1028700" lvl="1" indent="-571500">
              <a:buFont typeface="Arial" panose="020B0604020202020204" pitchFamily="34" charset="0"/>
              <a:buChar char="•"/>
            </a:pPr>
            <a:endParaRPr lang="en-US" sz="1050"/>
          </a:p>
          <a:p>
            <a:pPr marL="1028700" lvl="1" indent="-571500">
              <a:buFont typeface="Arial" panose="020B0604020202020204" pitchFamily="34" charset="0"/>
              <a:buChar char="•"/>
            </a:pPr>
            <a:r>
              <a:rPr lang="en-US" sz="2000"/>
              <a:t>@delawaresmallbusiness</a:t>
            </a:r>
          </a:p>
        </p:txBody>
      </p:sp>
      <p:pic>
        <p:nvPicPr>
          <p:cNvPr id="11" name="Picture 10">
            <a:extLst>
              <a:ext uri="{FF2B5EF4-FFF2-40B4-BE49-F238E27FC236}">
                <a16:creationId xmlns:a16="http://schemas.microsoft.com/office/drawing/2014/main" id="{021BDBDF-CA9D-3441-3E97-7E4ADBA14DD2}"/>
              </a:ext>
            </a:extLst>
          </p:cNvPr>
          <p:cNvPicPr>
            <a:picLocks noChangeAspect="1"/>
          </p:cNvPicPr>
          <p:nvPr/>
        </p:nvPicPr>
        <p:blipFill>
          <a:blip r:embed="rId4"/>
          <a:srcRect/>
          <a:stretch/>
        </p:blipFill>
        <p:spPr>
          <a:xfrm>
            <a:off x="10480561" y="5993027"/>
            <a:ext cx="1358226" cy="548331"/>
          </a:xfrm>
          <a:prstGeom prst="rect">
            <a:avLst/>
          </a:prstGeom>
        </p:spPr>
      </p:pic>
      <p:pic>
        <p:nvPicPr>
          <p:cNvPr id="2" name="Picture 1" descr="A picture containing text, clipart, vector graphics&#10;&#10;Description automatically generated">
            <a:extLst>
              <a:ext uri="{FF2B5EF4-FFF2-40B4-BE49-F238E27FC236}">
                <a16:creationId xmlns:a16="http://schemas.microsoft.com/office/drawing/2014/main" id="{36A24C49-48EA-FBA0-4D17-DD4F6075334F}"/>
              </a:ext>
            </a:extLst>
          </p:cNvPr>
          <p:cNvPicPr>
            <a:picLocks noChangeAspect="1"/>
          </p:cNvPicPr>
          <p:nvPr/>
        </p:nvPicPr>
        <p:blipFill>
          <a:blip r:embed="rId5"/>
          <a:stretch>
            <a:fillRect/>
          </a:stretch>
        </p:blipFill>
        <p:spPr>
          <a:xfrm>
            <a:off x="7144736" y="3281883"/>
            <a:ext cx="314325" cy="314325"/>
          </a:xfrm>
          <a:prstGeom prst="rect">
            <a:avLst/>
          </a:prstGeom>
        </p:spPr>
      </p:pic>
      <p:pic>
        <p:nvPicPr>
          <p:cNvPr id="3" name="Picture 2" descr="Icon&#10;&#10;Description automatically generated">
            <a:extLst>
              <a:ext uri="{FF2B5EF4-FFF2-40B4-BE49-F238E27FC236}">
                <a16:creationId xmlns:a16="http://schemas.microsoft.com/office/drawing/2014/main" id="{4F2C79D3-4767-278D-2C1B-53F28624D0E9}"/>
              </a:ext>
            </a:extLst>
          </p:cNvPr>
          <p:cNvPicPr>
            <a:picLocks noChangeAspect="1"/>
          </p:cNvPicPr>
          <p:nvPr/>
        </p:nvPicPr>
        <p:blipFill>
          <a:blip r:embed="rId6"/>
          <a:stretch>
            <a:fillRect/>
          </a:stretch>
        </p:blipFill>
        <p:spPr>
          <a:xfrm>
            <a:off x="7144735" y="3715007"/>
            <a:ext cx="314325" cy="314325"/>
          </a:xfrm>
          <a:prstGeom prst="rect">
            <a:avLst/>
          </a:prstGeom>
        </p:spPr>
      </p:pic>
      <p:pic>
        <p:nvPicPr>
          <p:cNvPr id="5" name="Picture 4" descr="Icon&#10;&#10;Description automatically generated">
            <a:extLst>
              <a:ext uri="{FF2B5EF4-FFF2-40B4-BE49-F238E27FC236}">
                <a16:creationId xmlns:a16="http://schemas.microsoft.com/office/drawing/2014/main" id="{5129C56E-5F9B-0F34-0F27-1B3BECF2E8D2}"/>
              </a:ext>
            </a:extLst>
          </p:cNvPr>
          <p:cNvPicPr>
            <a:picLocks noChangeAspect="1"/>
          </p:cNvPicPr>
          <p:nvPr/>
        </p:nvPicPr>
        <p:blipFill>
          <a:blip r:embed="rId7"/>
          <a:stretch>
            <a:fillRect/>
          </a:stretch>
        </p:blipFill>
        <p:spPr>
          <a:xfrm>
            <a:off x="7064073" y="2746029"/>
            <a:ext cx="475653" cy="475653"/>
          </a:xfrm>
          <a:prstGeom prst="rect">
            <a:avLst/>
          </a:prstGeom>
        </p:spPr>
      </p:pic>
    </p:spTree>
    <p:extLst>
      <p:ext uri="{BB962C8B-B14F-4D97-AF65-F5344CB8AC3E}">
        <p14:creationId xmlns:p14="http://schemas.microsoft.com/office/powerpoint/2010/main" val="3246615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19169F-667C-30FA-3006-F6F5A6298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BA7A1-780F-CD01-A3AB-FDD6B37F12BF}"/>
              </a:ext>
            </a:extLst>
          </p:cNvPr>
          <p:cNvSpPr>
            <a:spLocks noGrp="1"/>
          </p:cNvSpPr>
          <p:nvPr>
            <p:ph type="title"/>
          </p:nvPr>
        </p:nvSpPr>
        <p:spPr>
          <a:xfrm>
            <a:off x="1754372" y="2046412"/>
            <a:ext cx="8545739" cy="3084157"/>
          </a:xfrm>
        </p:spPr>
        <p:txBody>
          <a:bodyPr vert="horz" lIns="91440" tIns="45720" rIns="91440" bIns="45720" rtlCol="0" anchor="t">
            <a:noAutofit/>
          </a:bodyPr>
          <a:lstStyle/>
          <a:p>
            <a:pPr algn="ctr"/>
            <a:r>
              <a:rPr lang="en-US" sz="14900" b="1" kern="1200">
                <a:solidFill>
                  <a:schemeClr val="bg1"/>
                </a:solidFill>
                <a:latin typeface="+mj-lt"/>
                <a:ea typeface="+mj-ea"/>
                <a:cs typeface="+mj-cs"/>
              </a:rPr>
              <a:t>Thank You</a:t>
            </a:r>
          </a:p>
        </p:txBody>
      </p:sp>
      <p:cxnSp>
        <p:nvCxnSpPr>
          <p:cNvPr id="9" name="Straight Connector 8">
            <a:extLst>
              <a:ext uri="{FF2B5EF4-FFF2-40B4-BE49-F238E27FC236}">
                <a16:creationId xmlns:a16="http://schemas.microsoft.com/office/drawing/2014/main" id="{E5712CB7-8F51-A90A-EFE0-FFCC8BFDB0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EC78AA-CA8D-54F5-58E7-24F501DBA7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6">
            <a:extLst>
              <a:ext uri="{FF2B5EF4-FFF2-40B4-BE49-F238E27FC236}">
                <a16:creationId xmlns:a16="http://schemas.microsoft.com/office/drawing/2014/main" id="{E320BAE6-7F3D-FD53-01F8-D46B3F5EC93A}"/>
              </a:ext>
            </a:extLst>
          </p:cNvPr>
          <p:cNvPicPr>
            <a:picLocks noChangeAspect="1"/>
          </p:cNvPicPr>
          <p:nvPr/>
        </p:nvPicPr>
        <p:blipFill>
          <a:blip r:embed="rId2"/>
          <a:srcRect/>
          <a:stretch/>
        </p:blipFill>
        <p:spPr>
          <a:xfrm>
            <a:off x="10300111" y="5885179"/>
            <a:ext cx="1420313" cy="583565"/>
          </a:xfrm>
          <a:prstGeom prst="rect">
            <a:avLst/>
          </a:prstGeom>
        </p:spPr>
      </p:pic>
    </p:spTree>
    <p:extLst>
      <p:ext uri="{BB962C8B-B14F-4D97-AF65-F5344CB8AC3E}">
        <p14:creationId xmlns:p14="http://schemas.microsoft.com/office/powerpoint/2010/main" val="102035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2FEAE3-BD00-7FFC-0D64-4145ABAA1A87}"/>
              </a:ext>
            </a:extLst>
          </p:cNvPr>
          <p:cNvSpPr>
            <a:spLocks noGrp="1"/>
          </p:cNvSpPr>
          <p:nvPr>
            <p:ph type="title"/>
          </p:nvPr>
        </p:nvSpPr>
        <p:spPr>
          <a:xfrm>
            <a:off x="793662" y="386930"/>
            <a:ext cx="10066122" cy="1298448"/>
          </a:xfrm>
        </p:spPr>
        <p:txBody>
          <a:bodyPr anchor="b">
            <a:normAutofit/>
          </a:bodyPr>
          <a:lstStyle/>
          <a:p>
            <a:r>
              <a:rPr lang="en-US" sz="4800" dirty="0"/>
              <a:t>EDGE 2.0</a:t>
            </a:r>
          </a:p>
        </p:txBody>
      </p:sp>
      <p:sp>
        <p:nvSpPr>
          <p:cNvPr id="21" name="Rectangle 2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DA0149F-6821-5B1E-075D-ED0FD6E2FA33}"/>
              </a:ext>
            </a:extLst>
          </p:cNvPr>
          <p:cNvSpPr>
            <a:spLocks noGrp="1"/>
          </p:cNvSpPr>
          <p:nvPr>
            <p:ph idx="1"/>
          </p:nvPr>
        </p:nvSpPr>
        <p:spPr>
          <a:xfrm>
            <a:off x="496919" y="2355925"/>
            <a:ext cx="4827640" cy="3883034"/>
          </a:xfrm>
        </p:spPr>
        <p:txBody>
          <a:bodyPr vert="horz" lIns="91440" tIns="45720" rIns="91440" bIns="45720" rtlCol="0" anchor="ctr">
            <a:normAutofit/>
          </a:bodyPr>
          <a:lstStyle/>
          <a:p>
            <a:r>
              <a:rPr lang="en-US" sz="1600" dirty="0"/>
              <a:t>Entrepreneur Track: up to $400K total split among category winners</a:t>
            </a:r>
          </a:p>
          <a:p>
            <a:r>
              <a:rPr lang="en-US" sz="1600" dirty="0"/>
              <a:t>STEM Track: Up to $750K total, split among category winners</a:t>
            </a:r>
          </a:p>
          <a:p>
            <a:r>
              <a:rPr lang="en-US" sz="1600" dirty="0"/>
              <a:t>Up to 18 potential awardees</a:t>
            </a:r>
          </a:p>
          <a:p>
            <a:r>
              <a:rPr lang="en-US" sz="1600" dirty="0"/>
              <a:t>Scaled award amounts based on quality of finalist pitch presentation</a:t>
            </a:r>
          </a:p>
          <a:p>
            <a:r>
              <a:rPr lang="en-US" sz="1600" dirty="0"/>
              <a:t>All finalists will receive scoping services for a comprehensive business assessment. </a:t>
            </a:r>
          </a:p>
          <a:p>
            <a:pPr marL="0" indent="0">
              <a:buNone/>
            </a:pPr>
            <a:endParaRPr lang="en-US" sz="1400" dirty="0"/>
          </a:p>
        </p:txBody>
      </p:sp>
      <p:pic>
        <p:nvPicPr>
          <p:cNvPr id="5" name="Picture 4">
            <a:extLst>
              <a:ext uri="{FF2B5EF4-FFF2-40B4-BE49-F238E27FC236}">
                <a16:creationId xmlns:a16="http://schemas.microsoft.com/office/drawing/2014/main" id="{ED553DF9-3BAD-85C3-2A3C-65220D6870A4}"/>
              </a:ext>
            </a:extLst>
          </p:cNvPr>
          <p:cNvPicPr>
            <a:picLocks noChangeAspect="1"/>
          </p:cNvPicPr>
          <p:nvPr/>
        </p:nvPicPr>
        <p:blipFill>
          <a:blip r:embed="rId3"/>
          <a:srcRect r="2" b="3846"/>
          <a:stretch>
            <a:fillRect/>
          </a:stretch>
        </p:blipFill>
        <p:spPr>
          <a:xfrm>
            <a:off x="5911532" y="2484255"/>
            <a:ext cx="5150277" cy="3714244"/>
          </a:xfrm>
          <a:prstGeom prst="rect">
            <a:avLst/>
          </a:prstGeom>
        </p:spPr>
      </p:pic>
      <p:sp>
        <p:nvSpPr>
          <p:cNvPr id="25" name="Rectangle 2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BFA2CB8-175A-25B1-FBCA-6682E8AD155C}"/>
              </a:ext>
            </a:extLst>
          </p:cNvPr>
          <p:cNvPicPr>
            <a:picLocks noChangeAspect="1"/>
          </p:cNvPicPr>
          <p:nvPr/>
        </p:nvPicPr>
        <p:blipFill>
          <a:blip r:embed="rId4"/>
          <a:stretch>
            <a:fillRect/>
          </a:stretch>
        </p:blipFill>
        <p:spPr>
          <a:xfrm>
            <a:off x="10588872" y="6187489"/>
            <a:ext cx="1359526" cy="548688"/>
          </a:xfrm>
          <a:prstGeom prst="rect">
            <a:avLst/>
          </a:prstGeom>
        </p:spPr>
      </p:pic>
      <p:sp>
        <p:nvSpPr>
          <p:cNvPr id="7" name="TextBox 6">
            <a:extLst>
              <a:ext uri="{FF2B5EF4-FFF2-40B4-BE49-F238E27FC236}">
                <a16:creationId xmlns:a16="http://schemas.microsoft.com/office/drawing/2014/main" id="{F88D63D3-3DC6-2265-4D0A-A2CA93696F63}"/>
              </a:ext>
            </a:extLst>
          </p:cNvPr>
          <p:cNvSpPr txBox="1"/>
          <p:nvPr/>
        </p:nvSpPr>
        <p:spPr>
          <a:xfrm>
            <a:off x="5821478" y="6142977"/>
            <a:ext cx="3653755" cy="307777"/>
          </a:xfrm>
          <a:prstGeom prst="rect">
            <a:avLst/>
          </a:prstGeom>
          <a:noFill/>
        </p:spPr>
        <p:txBody>
          <a:bodyPr wrap="square" rtlCol="0">
            <a:spAutoFit/>
          </a:bodyPr>
          <a:lstStyle/>
          <a:p>
            <a:r>
              <a:rPr lang="en-US" sz="1400"/>
              <a:t>Juniper Market Milton, DE</a:t>
            </a:r>
          </a:p>
        </p:txBody>
      </p:sp>
    </p:spTree>
    <p:extLst>
      <p:ext uri="{BB962C8B-B14F-4D97-AF65-F5344CB8AC3E}">
        <p14:creationId xmlns:p14="http://schemas.microsoft.com/office/powerpoint/2010/main" val="196315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A9BACB-0C3D-4389-5C87-F8A558623DC1}"/>
            </a:ext>
          </a:extLst>
        </p:cNvPr>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9BAC-9CCB-A2A6-09C7-389F269A7501}"/>
              </a:ext>
            </a:extLst>
          </p:cNvPr>
          <p:cNvSpPr>
            <a:spLocks noGrp="1"/>
          </p:cNvSpPr>
          <p:nvPr>
            <p:ph type="title"/>
          </p:nvPr>
        </p:nvSpPr>
        <p:spPr>
          <a:xfrm>
            <a:off x="3593451" y="397943"/>
            <a:ext cx="5021030" cy="1351472"/>
          </a:xfrm>
        </p:spPr>
        <p:txBody>
          <a:bodyPr vert="horz" lIns="91440" tIns="45720" rIns="91440" bIns="45720" rtlCol="0">
            <a:normAutofit fontScale="90000"/>
          </a:bodyPr>
          <a:lstStyle/>
          <a:p>
            <a:pPr algn="ctr"/>
            <a:r>
              <a:rPr lang="en-US" b="1" dirty="0">
                <a:solidFill>
                  <a:schemeClr val="tx1">
                    <a:lumMod val="85000"/>
                    <a:lumOff val="15000"/>
                  </a:schemeClr>
                </a:solidFill>
              </a:rPr>
              <a:t>EDGE 2.0</a:t>
            </a:r>
            <a:r>
              <a:rPr lang="en-US" dirty="0">
                <a:solidFill>
                  <a:schemeClr val="tx1">
                    <a:lumMod val="85000"/>
                    <a:lumOff val="15000"/>
                  </a:schemeClr>
                </a:solidFill>
              </a:rPr>
              <a:t> </a:t>
            </a:r>
            <a:br>
              <a:rPr lang="en-US" dirty="0">
                <a:solidFill>
                  <a:schemeClr val="tx1">
                    <a:lumMod val="85000"/>
                    <a:lumOff val="15000"/>
                  </a:schemeClr>
                </a:solidFill>
              </a:rPr>
            </a:br>
            <a:r>
              <a:rPr lang="en-US" dirty="0">
                <a:solidFill>
                  <a:schemeClr val="tx1">
                    <a:lumMod val="85000"/>
                    <a:lumOff val="15000"/>
                  </a:schemeClr>
                </a:solidFill>
              </a:rPr>
              <a:t>Finalist and Recipients</a:t>
            </a:r>
            <a:endParaRPr lang="en-US" kern="1200" dirty="0">
              <a:solidFill>
                <a:schemeClr val="tx1">
                  <a:lumMod val="85000"/>
                  <a:lumOff val="15000"/>
                </a:schemeClr>
              </a:solidFill>
              <a:latin typeface="+mj-lt"/>
              <a:ea typeface="+mj-ea"/>
              <a:cs typeface="+mj-cs"/>
            </a:endParaRPr>
          </a:p>
        </p:txBody>
      </p:sp>
      <p:pic>
        <p:nvPicPr>
          <p:cNvPr id="4" name="Picture 3">
            <a:extLst>
              <a:ext uri="{FF2B5EF4-FFF2-40B4-BE49-F238E27FC236}">
                <a16:creationId xmlns:a16="http://schemas.microsoft.com/office/drawing/2014/main" id="{BAE00A0A-EC03-9F07-F5B1-807CF624A933}"/>
              </a:ext>
            </a:extLst>
          </p:cNvPr>
          <p:cNvPicPr>
            <a:picLocks noChangeAspect="1"/>
          </p:cNvPicPr>
          <p:nvPr/>
        </p:nvPicPr>
        <p:blipFill>
          <a:blip r:embed="rId4"/>
          <a:srcRect l="11574" r="16574"/>
          <a:stretch>
            <a:fillRect/>
          </a:stretch>
        </p:blipFill>
        <p:spPr>
          <a:xfrm>
            <a:off x="-3" y="0"/>
            <a:ext cx="3845760"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E35BE3DB-2BC3-59CB-AF9C-7AD60CB739F0}"/>
              </a:ext>
            </a:extLst>
          </p:cNvPr>
          <p:cNvSpPr>
            <a:spLocks noGrp="1"/>
          </p:cNvSpPr>
          <p:nvPr>
            <p:ph idx="1"/>
          </p:nvPr>
        </p:nvSpPr>
        <p:spPr>
          <a:xfrm>
            <a:off x="4198966" y="2147357"/>
            <a:ext cx="3810000" cy="4101042"/>
          </a:xfrm>
        </p:spPr>
        <p:txBody>
          <a:bodyPr vert="horz" lIns="91440" tIns="45720" rIns="91440" bIns="45720" rtlCol="0">
            <a:normAutofit/>
          </a:bodyPr>
          <a:lstStyle/>
          <a:p>
            <a:pPr marL="0" indent="0">
              <a:buNone/>
            </a:pPr>
            <a:endParaRPr lang="en-US" sz="2000">
              <a:solidFill>
                <a:schemeClr val="tx1">
                  <a:lumMod val="85000"/>
                  <a:lumOff val="15000"/>
                </a:schemeClr>
              </a:solidFill>
            </a:endParaRPr>
          </a:p>
          <a:p>
            <a:endParaRPr lang="en-US" sz="2000">
              <a:solidFill>
                <a:schemeClr val="tx1">
                  <a:lumMod val="85000"/>
                  <a:lumOff val="15000"/>
                </a:schemeClr>
              </a:solidFill>
            </a:endParaRPr>
          </a:p>
        </p:txBody>
      </p:sp>
      <p:pic>
        <p:nvPicPr>
          <p:cNvPr id="1026" name="Picture 2">
            <a:extLst>
              <a:ext uri="{FF2B5EF4-FFF2-40B4-BE49-F238E27FC236}">
                <a16:creationId xmlns:a16="http://schemas.microsoft.com/office/drawing/2014/main" id="{D4D0A36D-CE73-97A0-2618-92E6259C5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64" r="10909"/>
          <a:stretch>
            <a:fillRect/>
          </a:stretch>
        </p:blipFill>
        <p:spPr bwMode="auto">
          <a:xfrm>
            <a:off x="8680862" y="10"/>
            <a:ext cx="3511708"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B4773C-C431-A1C9-E126-A95DD6DE6E3E}"/>
              </a:ext>
            </a:extLst>
          </p:cNvPr>
          <p:cNvPicPr>
            <a:picLocks noChangeAspect="1"/>
          </p:cNvPicPr>
          <p:nvPr/>
        </p:nvPicPr>
        <p:blipFill>
          <a:blip r:embed="rId6"/>
          <a:srcRect/>
          <a:stretch/>
        </p:blipFill>
        <p:spPr>
          <a:xfrm>
            <a:off x="10480561" y="5993027"/>
            <a:ext cx="1358226" cy="548331"/>
          </a:xfrm>
          <a:prstGeom prst="rect">
            <a:avLst/>
          </a:prstGeom>
        </p:spPr>
      </p:pic>
      <p:pic>
        <p:nvPicPr>
          <p:cNvPr id="6" name="Online Media 5" title="A Video From William Donato">
            <a:hlinkClick r:id="" action="ppaction://noaction"/>
            <a:extLst>
              <a:ext uri="{FF2B5EF4-FFF2-40B4-BE49-F238E27FC236}">
                <a16:creationId xmlns:a16="http://schemas.microsoft.com/office/drawing/2014/main" id="{7A37CA1E-5B55-AF91-3404-B8FD28085173}"/>
              </a:ext>
            </a:extLst>
          </p:cNvPr>
          <p:cNvPicPr>
            <a:picLocks noRot="1" noChangeAspect="1"/>
          </p:cNvPicPr>
          <p:nvPr>
            <a:videoFile r:link="rId1"/>
          </p:nvPr>
        </p:nvPicPr>
        <p:blipFill>
          <a:blip r:embed="rId7"/>
          <a:stretch>
            <a:fillRect/>
          </a:stretch>
        </p:blipFill>
        <p:spPr>
          <a:xfrm>
            <a:off x="3587776" y="2152935"/>
            <a:ext cx="5114524" cy="2897177"/>
          </a:xfrm>
          <a:prstGeom prst="rect">
            <a:avLst/>
          </a:prstGeom>
        </p:spPr>
      </p:pic>
    </p:spTree>
    <p:extLst>
      <p:ext uri="{BB962C8B-B14F-4D97-AF65-F5344CB8AC3E}">
        <p14:creationId xmlns:p14="http://schemas.microsoft.com/office/powerpoint/2010/main" val="3439709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C8DEFE-8658-10DB-B11D-C5616D915EDE}"/>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43063-C2AF-6B8C-D60D-26A4B2E3E178}"/>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5600" b="1" kern="1200">
                <a:solidFill>
                  <a:schemeClr val="tx1"/>
                </a:solidFill>
                <a:latin typeface="+mj-lt"/>
                <a:ea typeface="+mj-ea"/>
                <a:cs typeface="+mj-cs"/>
              </a:rPr>
              <a:t>Online Application Requirements</a:t>
            </a:r>
            <a:br>
              <a:rPr lang="en-US" sz="5600" kern="1200">
                <a:solidFill>
                  <a:schemeClr val="tx1"/>
                </a:solidFill>
                <a:latin typeface="+mj-lt"/>
                <a:ea typeface="+mj-ea"/>
                <a:cs typeface="+mj-cs"/>
              </a:rPr>
            </a:br>
            <a:br>
              <a:rPr lang="en-US" sz="5600" kern="1200">
                <a:solidFill>
                  <a:schemeClr val="tx1"/>
                </a:solidFill>
                <a:latin typeface="+mj-lt"/>
                <a:ea typeface="+mj-ea"/>
                <a:cs typeface="+mj-cs"/>
              </a:rPr>
            </a:br>
            <a:endParaRPr lang="en-US" sz="5600" kern="1200">
              <a:solidFill>
                <a:schemeClr val="tx1"/>
              </a:solidFill>
              <a:latin typeface="+mj-lt"/>
              <a:ea typeface="+mj-ea"/>
              <a:cs typeface="+mj-cs"/>
            </a:endParaRPr>
          </a:p>
        </p:txBody>
      </p:sp>
      <p:cxnSp>
        <p:nvCxnSpPr>
          <p:cNvPr id="31" name="Straight Connector 3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2051627-07D4-4B91-E6A5-B461B21CF447}"/>
              </a:ext>
            </a:extLst>
          </p:cNvPr>
          <p:cNvPicPr>
            <a:picLocks noChangeAspect="1"/>
          </p:cNvPicPr>
          <p:nvPr/>
        </p:nvPicPr>
        <p:blipFill>
          <a:blip r:embed="rId3"/>
          <a:srcRect/>
          <a:stretch/>
        </p:blipFill>
        <p:spPr>
          <a:xfrm>
            <a:off x="396203" y="291164"/>
            <a:ext cx="1778075" cy="717829"/>
          </a:xfrm>
          <a:prstGeom prst="rect">
            <a:avLst/>
          </a:prstGeom>
        </p:spPr>
      </p:pic>
      <p:pic>
        <p:nvPicPr>
          <p:cNvPr id="4" name="Picture 3">
            <a:extLst>
              <a:ext uri="{FF2B5EF4-FFF2-40B4-BE49-F238E27FC236}">
                <a16:creationId xmlns:a16="http://schemas.microsoft.com/office/drawing/2014/main" id="{EA170BD5-68A1-667A-E012-40C8F018F4DE}"/>
              </a:ext>
            </a:extLst>
          </p:cNvPr>
          <p:cNvPicPr>
            <a:picLocks noChangeAspect="1"/>
          </p:cNvPicPr>
          <p:nvPr/>
        </p:nvPicPr>
        <p:blipFill>
          <a:blip r:embed="rId4"/>
          <a:stretch>
            <a:fillRect/>
          </a:stretch>
        </p:blipFill>
        <p:spPr>
          <a:xfrm>
            <a:off x="2764717" y="3037267"/>
            <a:ext cx="6820348" cy="3061325"/>
          </a:xfrm>
          <a:prstGeom prst="rect">
            <a:avLst/>
          </a:prstGeom>
        </p:spPr>
      </p:pic>
    </p:spTree>
    <p:extLst>
      <p:ext uri="{BB962C8B-B14F-4D97-AF65-F5344CB8AC3E}">
        <p14:creationId xmlns:p14="http://schemas.microsoft.com/office/powerpoint/2010/main" val="8426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ED300A-3A5A-A5FB-86A3-8C8A2FCBB0B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0502F-9244-AE13-040B-6043F87577EC}"/>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EDGE Grant Portal </a:t>
            </a:r>
          </a:p>
        </p:txBody>
      </p:sp>
      <p:grpSp>
        <p:nvGrpSpPr>
          <p:cNvPr id="18"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FFDEAA0-D027-CD6C-FA4E-E8DFEC4DB8E5}"/>
              </a:ext>
            </a:extLst>
          </p:cNvPr>
          <p:cNvPicPr>
            <a:picLocks noChangeAspect="1"/>
          </p:cNvPicPr>
          <p:nvPr/>
        </p:nvPicPr>
        <p:blipFill>
          <a:blip r:embed="rId3"/>
          <a:stretch>
            <a:fillRect/>
          </a:stretch>
        </p:blipFill>
        <p:spPr>
          <a:xfrm>
            <a:off x="5922492" y="1648863"/>
            <a:ext cx="5536001" cy="3501521"/>
          </a:xfrm>
          <a:prstGeom prst="rect">
            <a:avLst/>
          </a:prstGeom>
        </p:spPr>
      </p:pic>
      <p:pic>
        <p:nvPicPr>
          <p:cNvPr id="7" name="Picture 6">
            <a:extLst>
              <a:ext uri="{FF2B5EF4-FFF2-40B4-BE49-F238E27FC236}">
                <a16:creationId xmlns:a16="http://schemas.microsoft.com/office/drawing/2014/main" id="{A86127B1-EE6B-37A6-0FA6-293B54841EEF}"/>
              </a:ext>
            </a:extLst>
          </p:cNvPr>
          <p:cNvPicPr>
            <a:picLocks noChangeAspect="1"/>
          </p:cNvPicPr>
          <p:nvPr/>
        </p:nvPicPr>
        <p:blipFill>
          <a:blip r:embed="rId4"/>
          <a:srcRect/>
          <a:stretch/>
        </p:blipFill>
        <p:spPr>
          <a:xfrm>
            <a:off x="10480561" y="5993027"/>
            <a:ext cx="1358226" cy="548331"/>
          </a:xfrm>
          <a:prstGeom prst="rect">
            <a:avLst/>
          </a:prstGeom>
        </p:spPr>
      </p:pic>
    </p:spTree>
    <p:extLst>
      <p:ext uri="{BB962C8B-B14F-4D97-AF65-F5344CB8AC3E}">
        <p14:creationId xmlns:p14="http://schemas.microsoft.com/office/powerpoint/2010/main" val="1493667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6C9078-1DC2-943C-A7BE-43A0CFDBCEF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43B45-C678-AC7B-0C27-6331BFDA107F}"/>
              </a:ext>
            </a:extLst>
          </p:cNvPr>
          <p:cNvSpPr>
            <a:spLocks noGrp="1"/>
          </p:cNvSpPr>
          <p:nvPr>
            <p:ph type="title"/>
          </p:nvPr>
        </p:nvSpPr>
        <p:spPr>
          <a:xfrm>
            <a:off x="1152653" y="2014418"/>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EDGE </a:t>
            </a:r>
            <a:r>
              <a:rPr lang="en-US" sz="5400"/>
              <a:t>Submission Requirements</a:t>
            </a:r>
            <a:endParaRPr lang="en-US" sz="5400" kern="1200">
              <a:solidFill>
                <a:schemeClr val="tx1"/>
              </a:solidFill>
              <a:latin typeface="+mj-lt"/>
              <a:ea typeface="+mj-ea"/>
              <a:cs typeface="+mj-cs"/>
            </a:endParaRPr>
          </a:p>
        </p:txBody>
      </p:sp>
      <p:grpSp>
        <p:nvGrpSpPr>
          <p:cNvPr id="18"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54453FA-9823-8BA6-9B84-B96DB77F1F3A}"/>
              </a:ext>
            </a:extLst>
          </p:cNvPr>
          <p:cNvPicPr>
            <a:picLocks noChangeAspect="1"/>
          </p:cNvPicPr>
          <p:nvPr/>
        </p:nvPicPr>
        <p:blipFill>
          <a:blip r:embed="rId3"/>
          <a:stretch>
            <a:fillRect/>
          </a:stretch>
        </p:blipFill>
        <p:spPr>
          <a:xfrm>
            <a:off x="5922492" y="977623"/>
            <a:ext cx="5536001" cy="4844001"/>
          </a:xfrm>
          <a:prstGeom prst="rect">
            <a:avLst/>
          </a:prstGeom>
        </p:spPr>
      </p:pic>
      <p:pic>
        <p:nvPicPr>
          <p:cNvPr id="7" name="Picture 6">
            <a:extLst>
              <a:ext uri="{FF2B5EF4-FFF2-40B4-BE49-F238E27FC236}">
                <a16:creationId xmlns:a16="http://schemas.microsoft.com/office/drawing/2014/main" id="{624D36CA-BEEA-876B-26AB-14456508D2B3}"/>
              </a:ext>
            </a:extLst>
          </p:cNvPr>
          <p:cNvPicPr>
            <a:picLocks noChangeAspect="1"/>
          </p:cNvPicPr>
          <p:nvPr/>
        </p:nvPicPr>
        <p:blipFill>
          <a:blip r:embed="rId4"/>
          <a:srcRect/>
          <a:stretch/>
        </p:blipFill>
        <p:spPr>
          <a:xfrm>
            <a:off x="10480561" y="5993027"/>
            <a:ext cx="1358226" cy="548331"/>
          </a:xfrm>
          <a:prstGeom prst="rect">
            <a:avLst/>
          </a:prstGeom>
        </p:spPr>
      </p:pic>
    </p:spTree>
    <p:extLst>
      <p:ext uri="{BB962C8B-B14F-4D97-AF65-F5344CB8AC3E}">
        <p14:creationId xmlns:p14="http://schemas.microsoft.com/office/powerpoint/2010/main" val="105310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BE4D34-90B8-729C-07D5-B90B9F81F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D53F1-7FB1-3E0D-39F9-5A33985362CA}"/>
              </a:ext>
            </a:extLst>
          </p:cNvPr>
          <p:cNvSpPr>
            <a:spLocks noGrp="1"/>
          </p:cNvSpPr>
          <p:nvPr>
            <p:ph type="title"/>
          </p:nvPr>
        </p:nvSpPr>
        <p:spPr>
          <a:xfrm>
            <a:off x="843947" y="199916"/>
            <a:ext cx="7923815" cy="1129537"/>
          </a:xfrm>
        </p:spPr>
        <p:txBody>
          <a:bodyPr vert="horz" lIns="91440" tIns="45720" rIns="91440" bIns="45720" rtlCol="0" anchor="t">
            <a:normAutofit/>
          </a:bodyPr>
          <a:lstStyle/>
          <a:p>
            <a:r>
              <a:rPr lang="en-US" sz="4000"/>
              <a:t>EDGE Grant Portal </a:t>
            </a:r>
            <a:endParaRPr lang="en-US" sz="4000" kern="1200">
              <a:solidFill>
                <a:schemeClr val="tx1"/>
              </a:solidFill>
              <a:latin typeface="+mj-lt"/>
              <a:ea typeface="+mj-ea"/>
              <a:cs typeface="+mj-cs"/>
            </a:endParaRPr>
          </a:p>
        </p:txBody>
      </p:sp>
      <p:cxnSp>
        <p:nvCxnSpPr>
          <p:cNvPr id="9" name="Straight Connector 8">
            <a:extLst>
              <a:ext uri="{FF2B5EF4-FFF2-40B4-BE49-F238E27FC236}">
                <a16:creationId xmlns:a16="http://schemas.microsoft.com/office/drawing/2014/main" id="{74CF43C2-F30F-CA07-AA2F-28CAEDE3D5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1604474-B88D-2882-9839-50903053A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42F7EC2-089B-5BB2-ADC2-A5BFB80F10D4}"/>
              </a:ext>
            </a:extLst>
          </p:cNvPr>
          <p:cNvPicPr>
            <a:picLocks noChangeAspect="1"/>
          </p:cNvPicPr>
          <p:nvPr/>
        </p:nvPicPr>
        <p:blipFill>
          <a:blip r:embed="rId3"/>
          <a:srcRect/>
          <a:stretch/>
        </p:blipFill>
        <p:spPr>
          <a:xfrm>
            <a:off x="10480561" y="5993027"/>
            <a:ext cx="1358226" cy="548331"/>
          </a:xfrm>
          <a:prstGeom prst="rect">
            <a:avLst/>
          </a:prstGeom>
        </p:spPr>
      </p:pic>
      <p:pic>
        <p:nvPicPr>
          <p:cNvPr id="3" name="Picture 2">
            <a:extLst>
              <a:ext uri="{FF2B5EF4-FFF2-40B4-BE49-F238E27FC236}">
                <a16:creationId xmlns:a16="http://schemas.microsoft.com/office/drawing/2014/main" id="{DF804F20-17C0-B6F2-5418-F6B61900E3E5}"/>
              </a:ext>
            </a:extLst>
          </p:cNvPr>
          <p:cNvPicPr>
            <a:picLocks noChangeAspect="1"/>
          </p:cNvPicPr>
          <p:nvPr/>
        </p:nvPicPr>
        <p:blipFill>
          <a:blip r:embed="rId4"/>
          <a:stretch>
            <a:fillRect/>
          </a:stretch>
        </p:blipFill>
        <p:spPr>
          <a:xfrm>
            <a:off x="616882" y="1454736"/>
            <a:ext cx="11426592" cy="1347752"/>
          </a:xfrm>
          <a:prstGeom prst="rect">
            <a:avLst/>
          </a:prstGeom>
        </p:spPr>
      </p:pic>
      <p:pic>
        <p:nvPicPr>
          <p:cNvPr id="4" name="Picture 3">
            <a:extLst>
              <a:ext uri="{FF2B5EF4-FFF2-40B4-BE49-F238E27FC236}">
                <a16:creationId xmlns:a16="http://schemas.microsoft.com/office/drawing/2014/main" id="{884904EB-5D5D-3770-32B6-88D1EB0A0227}"/>
              </a:ext>
            </a:extLst>
          </p:cNvPr>
          <p:cNvPicPr>
            <a:picLocks noChangeAspect="1"/>
          </p:cNvPicPr>
          <p:nvPr/>
        </p:nvPicPr>
        <p:blipFill>
          <a:blip r:embed="rId5"/>
          <a:stretch>
            <a:fillRect/>
          </a:stretch>
        </p:blipFill>
        <p:spPr>
          <a:xfrm>
            <a:off x="419893" y="3300239"/>
            <a:ext cx="11352214" cy="1699921"/>
          </a:xfrm>
          <a:prstGeom prst="rect">
            <a:avLst/>
          </a:prstGeom>
        </p:spPr>
      </p:pic>
    </p:spTree>
    <p:extLst>
      <p:ext uri="{BB962C8B-B14F-4D97-AF65-F5344CB8AC3E}">
        <p14:creationId xmlns:p14="http://schemas.microsoft.com/office/powerpoint/2010/main" val="12190134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6kyavqyssbuvgv3yqm99q6igyqag6o"/>
</p:tagLst>
</file>

<file path=ppt/theme/theme1.xml><?xml version="1.0" encoding="utf-8"?>
<a:theme xmlns:a="http://schemas.openxmlformats.org/drawingml/2006/main" name="Office Theme">
  <a:themeElements>
    <a:clrScheme name="Custom 8">
      <a:dk1>
        <a:srgbClr val="223D77"/>
      </a:dk1>
      <a:lt1>
        <a:srgbClr val="FFFFFF"/>
      </a:lt1>
      <a:dk2>
        <a:srgbClr val="17406D"/>
      </a:dk2>
      <a:lt2>
        <a:srgbClr val="DBEFF9"/>
      </a:lt2>
      <a:accent1>
        <a:srgbClr val="0F6FC6"/>
      </a:accent1>
      <a:accent2>
        <a:srgbClr val="009DD9"/>
      </a:accent2>
      <a:accent3>
        <a:srgbClr val="0BD0D9"/>
      </a:accent3>
      <a:accent4>
        <a:srgbClr val="96C93D"/>
      </a:accent4>
      <a:accent5>
        <a:srgbClr val="7CCA62"/>
      </a:accent5>
      <a:accent6>
        <a:srgbClr val="A5C249"/>
      </a:accent6>
      <a:hlink>
        <a:srgbClr val="F49100"/>
      </a:hlink>
      <a:folHlink>
        <a:srgbClr val="85DFD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DGE 2.0 presentation  -  Read-Only" id="{30CECC09-3762-45B2-B1F4-002219A5B3D8}" vid="{1D0DBAC7-73B8-430D-892B-90F02EACFA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8B5C8ED9BABA4C892F7CABA8228750" ma:contentTypeVersion="16" ma:contentTypeDescription="Create a new document." ma:contentTypeScope="" ma:versionID="6da6777b7075d0f1ad1e9cb98d5bbd97">
  <xsd:schema xmlns:xsd="http://www.w3.org/2001/XMLSchema" xmlns:xs="http://www.w3.org/2001/XMLSchema" xmlns:p="http://schemas.microsoft.com/office/2006/metadata/properties" xmlns:ns3="9f770491-2dc6-4a6b-841d-591643216cde" xmlns:ns4="9b2b5561-a487-4fc4-b21f-ade9b4cdc912" targetNamespace="http://schemas.microsoft.com/office/2006/metadata/properties" ma:root="true" ma:fieldsID="1a14a55f404424336a6d313b577eaeb8" ns3:_="" ns4:_="">
    <xsd:import namespace="9f770491-2dc6-4a6b-841d-591643216cde"/>
    <xsd:import namespace="9b2b5561-a487-4fc4-b21f-ade9b4cdc91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AutoTags" minOccurs="0"/>
                <xsd:element ref="ns3:MediaServiceGenerationTime" minOccurs="0"/>
                <xsd:element ref="ns3:MediaServiceEventHashCode" minOccurs="0"/>
                <xsd:element ref="ns3:MediaServiceSearchProperties" minOccurs="0"/>
                <xsd:element ref="ns3:MediaServiceDateTaken" minOccurs="0"/>
                <xsd:element ref="ns3:MediaServiceSystemTags" minOccurs="0"/>
                <xsd:element ref="ns3:MediaLengthInSeconds"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770491-2dc6-4a6b-841d-591643216c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2b5561-a487-4fc4-b21f-ade9b4cdc9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f770491-2dc6-4a6b-841d-591643216cde" xsi:nil="true"/>
  </documentManagement>
</p:properties>
</file>

<file path=customXml/itemProps1.xml><?xml version="1.0" encoding="utf-8"?>
<ds:datastoreItem xmlns:ds="http://schemas.openxmlformats.org/officeDocument/2006/customXml" ds:itemID="{368CA47B-C510-4740-B654-C907347268A6}">
  <ds:schemaRefs>
    <ds:schemaRef ds:uri="9b2b5561-a487-4fc4-b21f-ade9b4cdc912"/>
    <ds:schemaRef ds:uri="9f770491-2dc6-4a6b-841d-591643216c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6C00FF-EB99-4A3F-A01E-5992443407F6}">
  <ds:schemaRefs>
    <ds:schemaRef ds:uri="http://schemas.microsoft.com/sharepoint/v3/contenttype/forms"/>
  </ds:schemaRefs>
</ds:datastoreItem>
</file>

<file path=customXml/itemProps3.xml><?xml version="1.0" encoding="utf-8"?>
<ds:datastoreItem xmlns:ds="http://schemas.openxmlformats.org/officeDocument/2006/customXml" ds:itemID="{19DFEBE4-8969-4FB5-B590-5A32392535B2}">
  <ds:schemaRefs>
    <ds:schemaRef ds:uri="http://www.w3.org/XML/1998/namespace"/>
    <ds:schemaRef ds:uri="http://purl.org/dc/terms/"/>
    <ds:schemaRef ds:uri="9f770491-2dc6-4a6b-841d-591643216cde"/>
    <ds:schemaRef ds:uri="http://schemas.microsoft.com/office/2006/documentManagement/types"/>
    <ds:schemaRef ds:uri="http://purl.org/dc/elements/1.1/"/>
    <ds:schemaRef ds:uri="9b2b5561-a487-4fc4-b21f-ade9b4cdc912"/>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EDGE 2.0 presentation</Template>
  <TotalTime>4083</TotalTime>
  <Words>2410</Words>
  <Application>Microsoft Office PowerPoint</Application>
  <PresentationFormat>Widescreen</PresentationFormat>
  <Paragraphs>304</Paragraphs>
  <Slides>39</Slides>
  <Notes>36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Aptos</vt:lpstr>
      <vt:lpstr>Arial</vt:lpstr>
      <vt:lpstr>Avenir Next LT Pro</vt:lpstr>
      <vt:lpstr>Tahoma</vt:lpstr>
      <vt:lpstr>Tw Cen MT</vt:lpstr>
      <vt:lpstr>Wingdings</vt:lpstr>
      <vt:lpstr>Office Theme</vt:lpstr>
      <vt:lpstr>Document</vt:lpstr>
      <vt:lpstr>     EDGE 2.0 Spring 2026  Informational Webinar </vt:lpstr>
      <vt:lpstr>PowerPoint Presentation</vt:lpstr>
      <vt:lpstr>About EDGE 2.0</vt:lpstr>
      <vt:lpstr>EDGE 2.0</vt:lpstr>
      <vt:lpstr>EDGE 2.0  Finalist and Recipients</vt:lpstr>
      <vt:lpstr>Online Application Requirements  </vt:lpstr>
      <vt:lpstr>EDGE Grant Portal </vt:lpstr>
      <vt:lpstr>EDGE Submission Requirements</vt:lpstr>
      <vt:lpstr>EDGE Grant Portal </vt:lpstr>
      <vt:lpstr>             How to Complete Your      Proposal    </vt:lpstr>
      <vt:lpstr>Formatting Your Proposal </vt:lpstr>
      <vt:lpstr>PowerPoint Presentation</vt:lpstr>
      <vt:lpstr>PowerPoint Presentation</vt:lpstr>
      <vt:lpstr>4 Documents You Need to Upload</vt:lpstr>
      <vt:lpstr>Balance Sheet   vs  Income Statement</vt:lpstr>
      <vt:lpstr>Balance Sheet v. Income Statement</vt:lpstr>
      <vt:lpstr>Detailed Project Budget</vt:lpstr>
      <vt:lpstr>3 to 1 Match (found in application form)</vt:lpstr>
      <vt:lpstr>Example of Business License</vt:lpstr>
      <vt:lpstr>Eligible Projects</vt:lpstr>
      <vt:lpstr>Additional Points on the application</vt:lpstr>
      <vt:lpstr>Governor’s Industry Of Interest</vt:lpstr>
      <vt:lpstr>Governor’s Industry Of Interest</vt:lpstr>
      <vt:lpstr>Governor’s Industry Of Interest</vt:lpstr>
      <vt:lpstr>Tips</vt:lpstr>
      <vt:lpstr>Deadline for applications   Friday, March 6, 2026 4:00 p.m. Do Not Wait Until the Last Minute!!  Finalist notification: April 2, 2026 Pitch Dates:  April 30, 2026 (Entre) May 1, 2026 (STEM) Award Ceremony: May 12, 2026 </vt:lpstr>
      <vt:lpstr>After Application Submission</vt:lpstr>
      <vt:lpstr>After Award</vt:lpstr>
      <vt:lpstr>Resources and Information </vt:lpstr>
      <vt:lpstr>Resource Tool</vt:lpstr>
      <vt:lpstr>Resource Partners</vt:lpstr>
      <vt:lpstr>Office of Supplier Diversity</vt:lpstr>
      <vt:lpstr>PowerPoint Presentation</vt:lpstr>
      <vt:lpstr>PowerPoint Presentation</vt:lpstr>
      <vt:lpstr>Business Managers</vt:lpstr>
      <vt:lpstr>Type any questions into the Q&amp;A</vt:lpstr>
      <vt:lpstr>PowerPoint Presentation</vt:lpstr>
      <vt:lpstr>Stay Connected</vt:lpstr>
      <vt:lpstr>Thank You</vt:lpstr>
    </vt:vector>
  </TitlesOfParts>
  <Company>State of Delaware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Wojcik, Andrea (DOS)</dc:creator>
  <cp:lastModifiedBy>Wojcik, Andrea (DOS)</cp:lastModifiedBy>
  <cp:revision>48</cp:revision>
  <dcterms:created xsi:type="dcterms:W3CDTF">2025-08-05T15:22:48Z</dcterms:created>
  <dcterms:modified xsi:type="dcterms:W3CDTF">2026-01-29T14:52:13Z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0x010100F38B5C8ED9BABA4C892F7CABA8228750</vt:lpwstr>
  </property>
</Properties>
</file>